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8"/>
  </p:notesMasterIdLst>
  <p:sldIdLst>
    <p:sldId id="256" r:id="rId2"/>
    <p:sldId id="258" r:id="rId3"/>
    <p:sldId id="259" r:id="rId4"/>
    <p:sldId id="263" r:id="rId5"/>
    <p:sldId id="260" r:id="rId6"/>
    <p:sldId id="354" r:id="rId7"/>
    <p:sldId id="357" r:id="rId8"/>
    <p:sldId id="355" r:id="rId9"/>
    <p:sldId id="356" r:id="rId10"/>
    <p:sldId id="318" r:id="rId11"/>
    <p:sldId id="266" r:id="rId12"/>
    <p:sldId id="269" r:id="rId13"/>
    <p:sldId id="268" r:id="rId14"/>
    <p:sldId id="270" r:id="rId15"/>
    <p:sldId id="273" r:id="rId16"/>
    <p:sldId id="272" r:id="rId17"/>
    <p:sldId id="277" r:id="rId18"/>
    <p:sldId id="262" r:id="rId19"/>
    <p:sldId id="274" r:id="rId20"/>
    <p:sldId id="271" r:id="rId21"/>
    <p:sldId id="365" r:id="rId22"/>
    <p:sldId id="275" r:id="rId23"/>
    <p:sldId id="283" r:id="rId24"/>
    <p:sldId id="276" r:id="rId25"/>
    <p:sldId id="284" r:id="rId26"/>
    <p:sldId id="285" r:id="rId27"/>
    <p:sldId id="286" r:id="rId28"/>
    <p:sldId id="290" r:id="rId29"/>
    <p:sldId id="281" r:id="rId30"/>
    <p:sldId id="306" r:id="rId31"/>
    <p:sldId id="349" r:id="rId32"/>
    <p:sldId id="299" r:id="rId33"/>
    <p:sldId id="351" r:id="rId34"/>
    <p:sldId id="350" r:id="rId35"/>
    <p:sldId id="358" r:id="rId36"/>
    <p:sldId id="352" r:id="rId37"/>
    <p:sldId id="353" r:id="rId38"/>
    <p:sldId id="304" r:id="rId39"/>
    <p:sldId id="301" r:id="rId40"/>
    <p:sldId id="359" r:id="rId41"/>
    <p:sldId id="341" r:id="rId42"/>
    <p:sldId id="342" r:id="rId43"/>
    <p:sldId id="343" r:id="rId44"/>
    <p:sldId id="344" r:id="rId45"/>
    <p:sldId id="346" r:id="rId46"/>
    <p:sldId id="347" r:id="rId47"/>
    <p:sldId id="345" r:id="rId48"/>
    <p:sldId id="348" r:id="rId49"/>
    <p:sldId id="360" r:id="rId50"/>
    <p:sldId id="294" r:id="rId51"/>
    <p:sldId id="296" r:id="rId52"/>
    <p:sldId id="308" r:id="rId53"/>
    <p:sldId id="297" r:id="rId54"/>
    <p:sldId id="298" r:id="rId55"/>
    <p:sldId id="361" r:id="rId56"/>
    <p:sldId id="362" r:id="rId57"/>
    <p:sldId id="363" r:id="rId58"/>
    <p:sldId id="289" r:id="rId59"/>
    <p:sldId id="364" r:id="rId60"/>
    <p:sldId id="366" r:id="rId61"/>
    <p:sldId id="382" r:id="rId62"/>
    <p:sldId id="370" r:id="rId63"/>
    <p:sldId id="371" r:id="rId64"/>
    <p:sldId id="287" r:id="rId65"/>
    <p:sldId id="372" r:id="rId66"/>
    <p:sldId id="373" r:id="rId67"/>
    <p:sldId id="375" r:id="rId68"/>
    <p:sldId id="374" r:id="rId69"/>
    <p:sldId id="376" r:id="rId70"/>
    <p:sldId id="379" r:id="rId71"/>
    <p:sldId id="377" r:id="rId72"/>
    <p:sldId id="378" r:id="rId73"/>
    <p:sldId id="380" r:id="rId74"/>
    <p:sldId id="381" r:id="rId75"/>
    <p:sldId id="309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and Bio" id="{16DA5086-D48D-42E5-8F4C-47112B8A893C}">
          <p14:sldIdLst>
            <p14:sldId id="256"/>
          </p14:sldIdLst>
        </p14:section>
        <p14:section name="Beyond-CMOS Introduction" id="{1C95707B-DE67-4652-8951-D8F7102EE9A1}">
          <p14:sldIdLst>
            <p14:sldId id="258"/>
            <p14:sldId id="259"/>
            <p14:sldId id="263"/>
            <p14:sldId id="260"/>
            <p14:sldId id="354"/>
            <p14:sldId id="357"/>
            <p14:sldId id="355"/>
            <p14:sldId id="356"/>
          </p14:sldIdLst>
        </p14:section>
        <p14:section name="Cellular Neural Networks" id="{DEABC6C4-6F64-479C-BDA6-99E6FD9BB83F}">
          <p14:sldIdLst>
            <p14:sldId id="318"/>
            <p14:sldId id="266"/>
            <p14:sldId id="269"/>
            <p14:sldId id="268"/>
            <p14:sldId id="270"/>
            <p14:sldId id="273"/>
            <p14:sldId id="272"/>
            <p14:sldId id="277"/>
            <p14:sldId id="262"/>
            <p14:sldId id="274"/>
            <p14:sldId id="271"/>
            <p14:sldId id="365"/>
            <p14:sldId id="275"/>
            <p14:sldId id="283"/>
            <p14:sldId id="276"/>
            <p14:sldId id="284"/>
            <p14:sldId id="285"/>
            <p14:sldId id="286"/>
            <p14:sldId id="290"/>
            <p14:sldId id="281"/>
            <p14:sldId id="306"/>
          </p14:sldIdLst>
        </p14:section>
        <p14:section name="Graphene Diode" id="{8B9BC83D-2098-46F7-921B-3F3A54A29CDB}">
          <p14:sldIdLst>
            <p14:sldId id="349"/>
            <p14:sldId id="299"/>
            <p14:sldId id="351"/>
            <p14:sldId id="350"/>
            <p14:sldId id="358"/>
            <p14:sldId id="352"/>
            <p14:sldId id="353"/>
            <p14:sldId id="304"/>
            <p14:sldId id="301"/>
            <p14:sldId id="359"/>
          </p14:sldIdLst>
        </p14:section>
        <p14:section name="Graphene Coupler" id="{591758A9-69CF-4C85-9F5F-30F53BCF1ADB}">
          <p14:sldIdLst>
            <p14:sldId id="341"/>
            <p14:sldId id="342"/>
            <p14:sldId id="343"/>
            <p14:sldId id="344"/>
            <p14:sldId id="346"/>
            <p14:sldId id="347"/>
            <p14:sldId id="345"/>
            <p14:sldId id="348"/>
            <p14:sldId id="360"/>
          </p14:sldIdLst>
        </p14:section>
        <p14:section name="Technological Limitations" id="{2BD8144D-8BA4-4B7F-86A1-CCC2AD86971A}">
          <p14:sldIdLst>
            <p14:sldId id="294"/>
            <p14:sldId id="296"/>
            <p14:sldId id="308"/>
            <p14:sldId id="297"/>
            <p14:sldId id="298"/>
            <p14:sldId id="361"/>
            <p14:sldId id="362"/>
            <p14:sldId id="363"/>
            <p14:sldId id="289"/>
            <p14:sldId id="364"/>
            <p14:sldId id="366"/>
            <p14:sldId id="382"/>
            <p14:sldId id="370"/>
            <p14:sldId id="371"/>
            <p14:sldId id="287"/>
          </p14:sldIdLst>
        </p14:section>
        <p14:section name="Conclusion and Future Work" id="{71A04E6E-8998-4ACE-A2CE-85061CA8F328}">
          <p14:sldIdLst>
            <p14:sldId id="372"/>
            <p14:sldId id="373"/>
            <p14:sldId id="375"/>
            <p14:sldId id="374"/>
            <p14:sldId id="376"/>
            <p14:sldId id="379"/>
            <p14:sldId id="377"/>
            <p14:sldId id="378"/>
            <p14:sldId id="380"/>
            <p14:sldId id="381"/>
          </p14:sldIdLst>
        </p14:section>
        <p14:section name="Questions" id="{30D63155-A91A-4D5A-9313-DAD24823EB89}">
          <p14:sldIdLst>
            <p14:sldId id="309"/>
          </p14:sldIdLst>
        </p14:section>
        <p14:section name="Backup" id="{F4525C0D-6488-4190-91EA-24588B883131}">
          <p14:sldIdLst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>
      <p:cViewPr>
        <p:scale>
          <a:sx n="75" d="100"/>
          <a:sy n="75" d="100"/>
        </p:scale>
        <p:origin x="181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CD0674-9843-46C4-943E-E2E8BC0123BF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AEC0EA5-E908-49E7-8B99-88610A6397A5}">
      <dgm:prSet phldrT="[Text]"/>
      <dgm:spPr/>
      <dgm:t>
        <a:bodyPr/>
        <a:lstStyle/>
        <a:p>
          <a:r>
            <a:rPr lang="en-US" b="1" dirty="0"/>
            <a:t>Architecture</a:t>
          </a:r>
        </a:p>
      </dgm:t>
    </dgm:pt>
    <dgm:pt modelId="{290C408A-6B85-4FDC-94F6-E3CFEAAFE5CF}" type="parTrans" cxnId="{A12335EA-7165-4A8D-BD48-39DEC02CC547}">
      <dgm:prSet/>
      <dgm:spPr/>
      <dgm:t>
        <a:bodyPr/>
        <a:lstStyle/>
        <a:p>
          <a:endParaRPr lang="en-US" b="1"/>
        </a:p>
      </dgm:t>
    </dgm:pt>
    <dgm:pt modelId="{0EC08902-332A-401A-BE0B-1B25E4FA1C98}" type="sibTrans" cxnId="{A12335EA-7165-4A8D-BD48-39DEC02CC547}">
      <dgm:prSet/>
      <dgm:spPr/>
      <dgm:t>
        <a:bodyPr/>
        <a:lstStyle/>
        <a:p>
          <a:endParaRPr lang="en-US" b="1"/>
        </a:p>
      </dgm:t>
    </dgm:pt>
    <dgm:pt modelId="{2D0648F7-9471-4D7C-80DC-2B8024E0159A}">
      <dgm:prSet phldrT="[Text]"/>
      <dgm:spPr/>
      <dgm:t>
        <a:bodyPr/>
        <a:lstStyle/>
        <a:p>
          <a:r>
            <a:rPr lang="en-US" b="1" dirty="0"/>
            <a:t>Quantum</a:t>
          </a:r>
        </a:p>
      </dgm:t>
    </dgm:pt>
    <dgm:pt modelId="{2DBFFEA0-B386-4D02-8689-F145AC19FF3A}" type="parTrans" cxnId="{DE7FBB27-7129-4455-A573-E596874D0D65}">
      <dgm:prSet/>
      <dgm:spPr/>
      <dgm:t>
        <a:bodyPr/>
        <a:lstStyle/>
        <a:p>
          <a:endParaRPr lang="en-US" b="1"/>
        </a:p>
      </dgm:t>
    </dgm:pt>
    <dgm:pt modelId="{B117E830-E12C-4581-81E6-5290DCEBBA5D}" type="sibTrans" cxnId="{DE7FBB27-7129-4455-A573-E596874D0D65}">
      <dgm:prSet/>
      <dgm:spPr/>
      <dgm:t>
        <a:bodyPr/>
        <a:lstStyle/>
        <a:p>
          <a:endParaRPr lang="en-US" b="1"/>
        </a:p>
      </dgm:t>
    </dgm:pt>
    <dgm:pt modelId="{2AB683D0-007C-4A3F-983B-672AAB0BC7D0}">
      <dgm:prSet phldrT="[Text]"/>
      <dgm:spPr/>
      <dgm:t>
        <a:bodyPr/>
        <a:lstStyle/>
        <a:p>
          <a:r>
            <a:rPr lang="en-US" b="1" dirty="0"/>
            <a:t>Neuromorphic</a:t>
          </a:r>
        </a:p>
      </dgm:t>
    </dgm:pt>
    <dgm:pt modelId="{0EC51D10-9B08-4FF0-B438-4D90757E65D0}" type="parTrans" cxnId="{09796D7C-D4CD-4639-A4DD-9DC219006193}">
      <dgm:prSet/>
      <dgm:spPr/>
      <dgm:t>
        <a:bodyPr/>
        <a:lstStyle/>
        <a:p>
          <a:endParaRPr lang="en-US" b="1"/>
        </a:p>
      </dgm:t>
    </dgm:pt>
    <dgm:pt modelId="{6E98205B-397A-46D6-99C2-EB4D3028DA07}" type="sibTrans" cxnId="{09796D7C-D4CD-4639-A4DD-9DC219006193}">
      <dgm:prSet/>
      <dgm:spPr/>
      <dgm:t>
        <a:bodyPr/>
        <a:lstStyle/>
        <a:p>
          <a:endParaRPr lang="en-US" b="1"/>
        </a:p>
      </dgm:t>
    </dgm:pt>
    <dgm:pt modelId="{52916C45-7AAC-4620-91FB-371283D71BCA}">
      <dgm:prSet phldrT="[Text]"/>
      <dgm:spPr/>
      <dgm:t>
        <a:bodyPr/>
        <a:lstStyle/>
        <a:p>
          <a:r>
            <a:rPr lang="en-US" b="1" dirty="0"/>
            <a:t>Information Processing</a:t>
          </a:r>
        </a:p>
      </dgm:t>
    </dgm:pt>
    <dgm:pt modelId="{891BB4D7-140F-452A-BFE5-DABD01077ED0}" type="parTrans" cxnId="{0E6FB5A9-3DCB-402F-AFD6-12F865673364}">
      <dgm:prSet/>
      <dgm:spPr/>
      <dgm:t>
        <a:bodyPr/>
        <a:lstStyle/>
        <a:p>
          <a:endParaRPr lang="en-US" b="1"/>
        </a:p>
      </dgm:t>
    </dgm:pt>
    <dgm:pt modelId="{1FBACBA7-CF10-4E13-84BD-0133258B874F}" type="sibTrans" cxnId="{0E6FB5A9-3DCB-402F-AFD6-12F865673364}">
      <dgm:prSet/>
      <dgm:spPr/>
      <dgm:t>
        <a:bodyPr/>
        <a:lstStyle/>
        <a:p>
          <a:endParaRPr lang="en-US" b="1"/>
        </a:p>
      </dgm:t>
    </dgm:pt>
    <dgm:pt modelId="{4E87AC5E-6808-4FE3-B08F-C671EF29CEB8}">
      <dgm:prSet phldrT="[Text]"/>
      <dgm:spPr/>
      <dgm:t>
        <a:bodyPr/>
        <a:lstStyle/>
        <a:p>
          <a:r>
            <a:rPr lang="en-US" b="1" dirty="0"/>
            <a:t>Device-Aware Synthesizers</a:t>
          </a:r>
        </a:p>
      </dgm:t>
    </dgm:pt>
    <dgm:pt modelId="{FD719025-CB4A-4D83-AD0D-1D012E366A6F}" type="parTrans" cxnId="{62507206-1825-4E8C-B0C5-0D3A6556AD90}">
      <dgm:prSet/>
      <dgm:spPr/>
      <dgm:t>
        <a:bodyPr/>
        <a:lstStyle/>
        <a:p>
          <a:endParaRPr lang="en-US" b="1"/>
        </a:p>
      </dgm:t>
    </dgm:pt>
    <dgm:pt modelId="{2A05AC75-210B-4411-AD8A-CB9994DA8FC2}" type="sibTrans" cxnId="{62507206-1825-4E8C-B0C5-0D3A6556AD90}">
      <dgm:prSet/>
      <dgm:spPr/>
      <dgm:t>
        <a:bodyPr/>
        <a:lstStyle/>
        <a:p>
          <a:endParaRPr lang="en-US" b="1"/>
        </a:p>
      </dgm:t>
    </dgm:pt>
    <dgm:pt modelId="{8F51F482-3CE5-4255-ADEE-55C5F4AB6B1A}">
      <dgm:prSet phldrT="[Text]"/>
      <dgm:spPr/>
      <dgm:t>
        <a:bodyPr/>
        <a:lstStyle/>
        <a:p>
          <a:r>
            <a:rPr lang="en-US" b="1" dirty="0"/>
            <a:t>Stochastic Computing</a:t>
          </a:r>
        </a:p>
      </dgm:t>
    </dgm:pt>
    <dgm:pt modelId="{F84BE466-F2CC-4F34-B2D7-B4971885EF7B}" type="parTrans" cxnId="{7C694405-3D89-4C77-A497-1E5D23B4D6D8}">
      <dgm:prSet/>
      <dgm:spPr/>
      <dgm:t>
        <a:bodyPr/>
        <a:lstStyle/>
        <a:p>
          <a:endParaRPr lang="en-US" b="1"/>
        </a:p>
      </dgm:t>
    </dgm:pt>
    <dgm:pt modelId="{24236E99-5B2A-4DBA-B9DA-66D1B167B8B4}" type="sibTrans" cxnId="{7C694405-3D89-4C77-A497-1E5D23B4D6D8}">
      <dgm:prSet/>
      <dgm:spPr/>
      <dgm:t>
        <a:bodyPr/>
        <a:lstStyle/>
        <a:p>
          <a:endParaRPr lang="en-US" b="1"/>
        </a:p>
      </dgm:t>
    </dgm:pt>
    <dgm:pt modelId="{F42785C9-EEFF-49FC-A231-6702A290266A}">
      <dgm:prSet phldrT="[Text]"/>
      <dgm:spPr/>
      <dgm:t>
        <a:bodyPr/>
        <a:lstStyle/>
        <a:p>
          <a:r>
            <a:rPr lang="en-US" b="1" dirty="0"/>
            <a:t>Error-Prone Computing</a:t>
          </a:r>
        </a:p>
      </dgm:t>
    </dgm:pt>
    <dgm:pt modelId="{F72C50E1-831D-4228-97F6-1FCF3786BD2B}" type="parTrans" cxnId="{95D81C71-A904-404C-A120-F7ED0AFF5811}">
      <dgm:prSet/>
      <dgm:spPr/>
      <dgm:t>
        <a:bodyPr/>
        <a:lstStyle/>
        <a:p>
          <a:endParaRPr lang="en-US" b="1"/>
        </a:p>
      </dgm:t>
    </dgm:pt>
    <dgm:pt modelId="{23E8B12D-DD74-4212-A4D3-D98C5A769C87}" type="sibTrans" cxnId="{95D81C71-A904-404C-A120-F7ED0AFF5811}">
      <dgm:prSet/>
      <dgm:spPr/>
      <dgm:t>
        <a:bodyPr/>
        <a:lstStyle/>
        <a:p>
          <a:endParaRPr lang="en-US" b="1"/>
        </a:p>
      </dgm:t>
    </dgm:pt>
    <dgm:pt modelId="{66647436-D6C6-4332-8A65-8511E7A1BC40}" type="pres">
      <dgm:prSet presAssocID="{F9CD0674-9843-46C4-943E-E2E8BC0123B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434879E-5410-4B85-A8EB-1D376081CFFA}" type="pres">
      <dgm:prSet presAssocID="{3AEC0EA5-E908-49E7-8B99-88610A6397A5}" presName="Parent" presStyleLbl="node0" presStyleIdx="0" presStyleCnt="1">
        <dgm:presLayoutVars>
          <dgm:chMax val="6"/>
          <dgm:chPref val="6"/>
        </dgm:presLayoutVars>
      </dgm:prSet>
      <dgm:spPr/>
    </dgm:pt>
    <dgm:pt modelId="{0553C3AD-B759-4099-88B1-684DB3C66CB1}" type="pres">
      <dgm:prSet presAssocID="{2D0648F7-9471-4D7C-80DC-2B8024E0159A}" presName="Accent1" presStyleCnt="0"/>
      <dgm:spPr/>
    </dgm:pt>
    <dgm:pt modelId="{25B5986A-1E34-42B4-86CC-67FC078641FB}" type="pres">
      <dgm:prSet presAssocID="{2D0648F7-9471-4D7C-80DC-2B8024E0159A}" presName="Accent" presStyleLbl="bgShp" presStyleIdx="0" presStyleCnt="6"/>
      <dgm:spPr/>
    </dgm:pt>
    <dgm:pt modelId="{28E853F7-99CC-415C-BF54-B575CB2692D9}" type="pres">
      <dgm:prSet presAssocID="{2D0648F7-9471-4D7C-80DC-2B8024E0159A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431E2B02-CE4F-4A2E-B0C4-4419D5B4B9C6}" type="pres">
      <dgm:prSet presAssocID="{2AB683D0-007C-4A3F-983B-672AAB0BC7D0}" presName="Accent2" presStyleCnt="0"/>
      <dgm:spPr/>
    </dgm:pt>
    <dgm:pt modelId="{0F14C6DA-5A6D-4562-8087-A3DF565ED7A7}" type="pres">
      <dgm:prSet presAssocID="{2AB683D0-007C-4A3F-983B-672AAB0BC7D0}" presName="Accent" presStyleLbl="bgShp" presStyleIdx="1" presStyleCnt="6"/>
      <dgm:spPr/>
    </dgm:pt>
    <dgm:pt modelId="{A1CCBE26-6114-4150-9166-681823DC885B}" type="pres">
      <dgm:prSet presAssocID="{2AB683D0-007C-4A3F-983B-672AAB0BC7D0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00B061EB-5829-4E7D-A987-2DC7CB8B1126}" type="pres">
      <dgm:prSet presAssocID="{52916C45-7AAC-4620-91FB-371283D71BCA}" presName="Accent3" presStyleCnt="0"/>
      <dgm:spPr/>
    </dgm:pt>
    <dgm:pt modelId="{7B6A81A6-AB84-42FF-9F4E-B9045CEF97B6}" type="pres">
      <dgm:prSet presAssocID="{52916C45-7AAC-4620-91FB-371283D71BCA}" presName="Accent" presStyleLbl="bgShp" presStyleIdx="2" presStyleCnt="6"/>
      <dgm:spPr/>
    </dgm:pt>
    <dgm:pt modelId="{F8586C49-1AEE-45B0-B69C-F4A1D1EDC7C0}" type="pres">
      <dgm:prSet presAssocID="{52916C45-7AAC-4620-91FB-371283D71BCA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989461D-5D1B-4629-81CE-BAD81462EC5B}" type="pres">
      <dgm:prSet presAssocID="{8F51F482-3CE5-4255-ADEE-55C5F4AB6B1A}" presName="Accent4" presStyleCnt="0"/>
      <dgm:spPr/>
    </dgm:pt>
    <dgm:pt modelId="{2A6B6C84-0E49-438B-B628-BADDC60E8740}" type="pres">
      <dgm:prSet presAssocID="{8F51F482-3CE5-4255-ADEE-55C5F4AB6B1A}" presName="Accent" presStyleLbl="bgShp" presStyleIdx="3" presStyleCnt="6"/>
      <dgm:spPr/>
    </dgm:pt>
    <dgm:pt modelId="{57A1EF45-5916-462B-BCD8-1BE6AB3EBB4F}" type="pres">
      <dgm:prSet presAssocID="{8F51F482-3CE5-4255-ADEE-55C5F4AB6B1A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9605D70-1D72-462B-A001-287DAF9A7D4E}" type="pres">
      <dgm:prSet presAssocID="{4E87AC5E-6808-4FE3-B08F-C671EF29CEB8}" presName="Accent5" presStyleCnt="0"/>
      <dgm:spPr/>
    </dgm:pt>
    <dgm:pt modelId="{8294F0A5-D5B4-4CC5-AF2E-32BE5BA515FD}" type="pres">
      <dgm:prSet presAssocID="{4E87AC5E-6808-4FE3-B08F-C671EF29CEB8}" presName="Accent" presStyleLbl="bgShp" presStyleIdx="4" presStyleCnt="6"/>
      <dgm:spPr/>
    </dgm:pt>
    <dgm:pt modelId="{BAA6949E-F2F1-4037-B428-DED3FD8EFAF9}" type="pres">
      <dgm:prSet presAssocID="{4E87AC5E-6808-4FE3-B08F-C671EF29CEB8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ECDD67B-830A-492D-81CC-0A70A164C72E}" type="pres">
      <dgm:prSet presAssocID="{F42785C9-EEFF-49FC-A231-6702A290266A}" presName="Accent6" presStyleCnt="0"/>
      <dgm:spPr/>
    </dgm:pt>
    <dgm:pt modelId="{953FE200-59BF-4493-B580-BF7845EF7E19}" type="pres">
      <dgm:prSet presAssocID="{F42785C9-EEFF-49FC-A231-6702A290266A}" presName="Accent" presStyleLbl="bgShp" presStyleIdx="5" presStyleCnt="6"/>
      <dgm:spPr/>
    </dgm:pt>
    <dgm:pt modelId="{19AB1303-D1D0-4695-890D-40670185C7BC}" type="pres">
      <dgm:prSet presAssocID="{F42785C9-EEFF-49FC-A231-6702A290266A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7C694405-3D89-4C77-A497-1E5D23B4D6D8}" srcId="{3AEC0EA5-E908-49E7-8B99-88610A6397A5}" destId="{8F51F482-3CE5-4255-ADEE-55C5F4AB6B1A}" srcOrd="3" destOrd="0" parTransId="{F84BE466-F2CC-4F34-B2D7-B4971885EF7B}" sibTransId="{24236E99-5B2A-4DBA-B9DA-66D1B167B8B4}"/>
    <dgm:cxn modelId="{62507206-1825-4E8C-B0C5-0D3A6556AD90}" srcId="{3AEC0EA5-E908-49E7-8B99-88610A6397A5}" destId="{4E87AC5E-6808-4FE3-B08F-C671EF29CEB8}" srcOrd="4" destOrd="0" parTransId="{FD719025-CB4A-4D83-AD0D-1D012E366A6F}" sibTransId="{2A05AC75-210B-4411-AD8A-CB9994DA8FC2}"/>
    <dgm:cxn modelId="{DE7FBB27-7129-4455-A573-E596874D0D65}" srcId="{3AEC0EA5-E908-49E7-8B99-88610A6397A5}" destId="{2D0648F7-9471-4D7C-80DC-2B8024E0159A}" srcOrd="0" destOrd="0" parTransId="{2DBFFEA0-B386-4D02-8689-F145AC19FF3A}" sibTransId="{B117E830-E12C-4581-81E6-5290DCEBBA5D}"/>
    <dgm:cxn modelId="{AAD59F2E-CAEC-4E66-9FC4-A9966CE0FB04}" type="presOf" srcId="{3AEC0EA5-E908-49E7-8B99-88610A6397A5}" destId="{5434879E-5410-4B85-A8EB-1D376081CFFA}" srcOrd="0" destOrd="0" presId="urn:microsoft.com/office/officeart/2011/layout/HexagonRadial"/>
    <dgm:cxn modelId="{5BEA8864-98A9-473E-B97C-3721C60A4190}" type="presOf" srcId="{4E87AC5E-6808-4FE3-B08F-C671EF29CEB8}" destId="{BAA6949E-F2F1-4037-B428-DED3FD8EFAF9}" srcOrd="0" destOrd="0" presId="urn:microsoft.com/office/officeart/2011/layout/HexagonRadial"/>
    <dgm:cxn modelId="{1570C765-B516-420C-ACE6-CB7CAA812EED}" type="presOf" srcId="{52916C45-7AAC-4620-91FB-371283D71BCA}" destId="{F8586C49-1AEE-45B0-B69C-F4A1D1EDC7C0}" srcOrd="0" destOrd="0" presId="urn:microsoft.com/office/officeart/2011/layout/HexagonRadial"/>
    <dgm:cxn modelId="{0C3D1948-CC66-4A0B-8603-7F170FF281E7}" type="presOf" srcId="{2D0648F7-9471-4D7C-80DC-2B8024E0159A}" destId="{28E853F7-99CC-415C-BF54-B575CB2692D9}" srcOrd="0" destOrd="0" presId="urn:microsoft.com/office/officeart/2011/layout/HexagonRadial"/>
    <dgm:cxn modelId="{95D81C71-A904-404C-A120-F7ED0AFF5811}" srcId="{3AEC0EA5-E908-49E7-8B99-88610A6397A5}" destId="{F42785C9-EEFF-49FC-A231-6702A290266A}" srcOrd="5" destOrd="0" parTransId="{F72C50E1-831D-4228-97F6-1FCF3786BD2B}" sibTransId="{23E8B12D-DD74-4212-A4D3-D98C5A769C87}"/>
    <dgm:cxn modelId="{09796D7C-D4CD-4639-A4DD-9DC219006193}" srcId="{3AEC0EA5-E908-49E7-8B99-88610A6397A5}" destId="{2AB683D0-007C-4A3F-983B-672AAB0BC7D0}" srcOrd="1" destOrd="0" parTransId="{0EC51D10-9B08-4FF0-B438-4D90757E65D0}" sibTransId="{6E98205B-397A-46D6-99C2-EB4D3028DA07}"/>
    <dgm:cxn modelId="{40C03997-1430-4031-9A20-D3AC1AC2A367}" type="presOf" srcId="{2AB683D0-007C-4A3F-983B-672AAB0BC7D0}" destId="{A1CCBE26-6114-4150-9166-681823DC885B}" srcOrd="0" destOrd="0" presId="urn:microsoft.com/office/officeart/2011/layout/HexagonRadial"/>
    <dgm:cxn modelId="{0E6FB5A9-3DCB-402F-AFD6-12F865673364}" srcId="{3AEC0EA5-E908-49E7-8B99-88610A6397A5}" destId="{52916C45-7AAC-4620-91FB-371283D71BCA}" srcOrd="2" destOrd="0" parTransId="{891BB4D7-140F-452A-BFE5-DABD01077ED0}" sibTransId="{1FBACBA7-CF10-4E13-84BD-0133258B874F}"/>
    <dgm:cxn modelId="{B0A501B8-CC91-4653-B252-EB4836FC6E28}" type="presOf" srcId="{F9CD0674-9843-46C4-943E-E2E8BC0123BF}" destId="{66647436-D6C6-4332-8A65-8511E7A1BC40}" srcOrd="0" destOrd="0" presId="urn:microsoft.com/office/officeart/2011/layout/HexagonRadial"/>
    <dgm:cxn modelId="{FC2151BE-5C30-4FD7-8E4A-E56C85600E66}" type="presOf" srcId="{F42785C9-EEFF-49FC-A231-6702A290266A}" destId="{19AB1303-D1D0-4695-890D-40670185C7BC}" srcOrd="0" destOrd="0" presId="urn:microsoft.com/office/officeart/2011/layout/HexagonRadial"/>
    <dgm:cxn modelId="{D7C9BAD1-5055-48E4-9279-9CE9778C8289}" type="presOf" srcId="{8F51F482-3CE5-4255-ADEE-55C5F4AB6B1A}" destId="{57A1EF45-5916-462B-BCD8-1BE6AB3EBB4F}" srcOrd="0" destOrd="0" presId="urn:microsoft.com/office/officeart/2011/layout/HexagonRadial"/>
    <dgm:cxn modelId="{A12335EA-7165-4A8D-BD48-39DEC02CC547}" srcId="{F9CD0674-9843-46C4-943E-E2E8BC0123BF}" destId="{3AEC0EA5-E908-49E7-8B99-88610A6397A5}" srcOrd="0" destOrd="0" parTransId="{290C408A-6B85-4FDC-94F6-E3CFEAAFE5CF}" sibTransId="{0EC08902-332A-401A-BE0B-1B25E4FA1C98}"/>
    <dgm:cxn modelId="{68E6B731-8763-493D-B2C9-DC44059C52CC}" type="presParOf" srcId="{66647436-D6C6-4332-8A65-8511E7A1BC40}" destId="{5434879E-5410-4B85-A8EB-1D376081CFFA}" srcOrd="0" destOrd="0" presId="urn:microsoft.com/office/officeart/2011/layout/HexagonRadial"/>
    <dgm:cxn modelId="{3CC17ED9-1721-410F-B956-BE0D40A8F85E}" type="presParOf" srcId="{66647436-D6C6-4332-8A65-8511E7A1BC40}" destId="{0553C3AD-B759-4099-88B1-684DB3C66CB1}" srcOrd="1" destOrd="0" presId="urn:microsoft.com/office/officeart/2011/layout/HexagonRadial"/>
    <dgm:cxn modelId="{4D7C3626-B3CA-40DC-9193-37D953E8F70C}" type="presParOf" srcId="{0553C3AD-B759-4099-88B1-684DB3C66CB1}" destId="{25B5986A-1E34-42B4-86CC-67FC078641FB}" srcOrd="0" destOrd="0" presId="urn:microsoft.com/office/officeart/2011/layout/HexagonRadial"/>
    <dgm:cxn modelId="{B0DD056F-C0D1-4F47-8579-A9DF288BE409}" type="presParOf" srcId="{66647436-D6C6-4332-8A65-8511E7A1BC40}" destId="{28E853F7-99CC-415C-BF54-B575CB2692D9}" srcOrd="2" destOrd="0" presId="urn:microsoft.com/office/officeart/2011/layout/HexagonRadial"/>
    <dgm:cxn modelId="{1DAFD15B-66ED-41CA-8A20-0C332D91E87E}" type="presParOf" srcId="{66647436-D6C6-4332-8A65-8511E7A1BC40}" destId="{431E2B02-CE4F-4A2E-B0C4-4419D5B4B9C6}" srcOrd="3" destOrd="0" presId="urn:microsoft.com/office/officeart/2011/layout/HexagonRadial"/>
    <dgm:cxn modelId="{24E3C925-6D83-4766-86FE-776AF6358A64}" type="presParOf" srcId="{431E2B02-CE4F-4A2E-B0C4-4419D5B4B9C6}" destId="{0F14C6DA-5A6D-4562-8087-A3DF565ED7A7}" srcOrd="0" destOrd="0" presId="urn:microsoft.com/office/officeart/2011/layout/HexagonRadial"/>
    <dgm:cxn modelId="{53DCD403-39BD-4D5A-B9E1-D8E8232BB11F}" type="presParOf" srcId="{66647436-D6C6-4332-8A65-8511E7A1BC40}" destId="{A1CCBE26-6114-4150-9166-681823DC885B}" srcOrd="4" destOrd="0" presId="urn:microsoft.com/office/officeart/2011/layout/HexagonRadial"/>
    <dgm:cxn modelId="{832DAFD8-3EE2-4A90-9BA7-1EE4AAA089F9}" type="presParOf" srcId="{66647436-D6C6-4332-8A65-8511E7A1BC40}" destId="{00B061EB-5829-4E7D-A987-2DC7CB8B1126}" srcOrd="5" destOrd="0" presId="urn:microsoft.com/office/officeart/2011/layout/HexagonRadial"/>
    <dgm:cxn modelId="{F82274D9-FD2F-429C-98E5-BCC315643F7F}" type="presParOf" srcId="{00B061EB-5829-4E7D-A987-2DC7CB8B1126}" destId="{7B6A81A6-AB84-42FF-9F4E-B9045CEF97B6}" srcOrd="0" destOrd="0" presId="urn:microsoft.com/office/officeart/2011/layout/HexagonRadial"/>
    <dgm:cxn modelId="{58806455-C025-4634-B854-79F1D72FB10D}" type="presParOf" srcId="{66647436-D6C6-4332-8A65-8511E7A1BC40}" destId="{F8586C49-1AEE-45B0-B69C-F4A1D1EDC7C0}" srcOrd="6" destOrd="0" presId="urn:microsoft.com/office/officeart/2011/layout/HexagonRadial"/>
    <dgm:cxn modelId="{662E1840-0D2F-4CB8-B896-AE3B5014E2EE}" type="presParOf" srcId="{66647436-D6C6-4332-8A65-8511E7A1BC40}" destId="{A989461D-5D1B-4629-81CE-BAD81462EC5B}" srcOrd="7" destOrd="0" presId="urn:microsoft.com/office/officeart/2011/layout/HexagonRadial"/>
    <dgm:cxn modelId="{9E9997C3-3EF1-46D6-AD3D-BF5DD8BFD045}" type="presParOf" srcId="{A989461D-5D1B-4629-81CE-BAD81462EC5B}" destId="{2A6B6C84-0E49-438B-B628-BADDC60E8740}" srcOrd="0" destOrd="0" presId="urn:microsoft.com/office/officeart/2011/layout/HexagonRadial"/>
    <dgm:cxn modelId="{C2BB3E99-FAD6-4621-82A2-B58172CED8BD}" type="presParOf" srcId="{66647436-D6C6-4332-8A65-8511E7A1BC40}" destId="{57A1EF45-5916-462B-BCD8-1BE6AB3EBB4F}" srcOrd="8" destOrd="0" presId="urn:microsoft.com/office/officeart/2011/layout/HexagonRadial"/>
    <dgm:cxn modelId="{890C8ED8-9AEA-4FC0-8C17-4A98CED383B5}" type="presParOf" srcId="{66647436-D6C6-4332-8A65-8511E7A1BC40}" destId="{89605D70-1D72-462B-A001-287DAF9A7D4E}" srcOrd="9" destOrd="0" presId="urn:microsoft.com/office/officeart/2011/layout/HexagonRadial"/>
    <dgm:cxn modelId="{178B097C-0FCF-451D-824D-2CAF81B8E457}" type="presParOf" srcId="{89605D70-1D72-462B-A001-287DAF9A7D4E}" destId="{8294F0A5-D5B4-4CC5-AF2E-32BE5BA515FD}" srcOrd="0" destOrd="0" presId="urn:microsoft.com/office/officeart/2011/layout/HexagonRadial"/>
    <dgm:cxn modelId="{4069DD5B-0EF7-4EF0-9DB8-3E82965E536F}" type="presParOf" srcId="{66647436-D6C6-4332-8A65-8511E7A1BC40}" destId="{BAA6949E-F2F1-4037-B428-DED3FD8EFAF9}" srcOrd="10" destOrd="0" presId="urn:microsoft.com/office/officeart/2011/layout/HexagonRadial"/>
    <dgm:cxn modelId="{6905B35F-5C0E-4D56-BE63-A07B97FF3094}" type="presParOf" srcId="{66647436-D6C6-4332-8A65-8511E7A1BC40}" destId="{AECDD67B-830A-492D-81CC-0A70A164C72E}" srcOrd="11" destOrd="0" presId="urn:microsoft.com/office/officeart/2011/layout/HexagonRadial"/>
    <dgm:cxn modelId="{48F1F18A-C6B7-4E69-B2F3-320D9B260B43}" type="presParOf" srcId="{AECDD67B-830A-492D-81CC-0A70A164C72E}" destId="{953FE200-59BF-4493-B580-BF7845EF7E19}" srcOrd="0" destOrd="0" presId="urn:microsoft.com/office/officeart/2011/layout/HexagonRadial"/>
    <dgm:cxn modelId="{31C98B4C-4F26-4F35-8D62-46C0B56355F5}" type="presParOf" srcId="{66647436-D6C6-4332-8A65-8511E7A1BC40}" destId="{19AB1303-D1D0-4695-890D-40670185C7BC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CD0674-9843-46C4-943E-E2E8BC0123BF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EC0EA5-E908-49E7-8B99-88610A6397A5}">
      <dgm:prSet phldrT="[Text]"/>
      <dgm:spPr/>
      <dgm:t>
        <a:bodyPr/>
        <a:lstStyle/>
        <a:p>
          <a:r>
            <a:rPr lang="en-US" b="1" dirty="0"/>
            <a:t>Device</a:t>
          </a:r>
        </a:p>
      </dgm:t>
    </dgm:pt>
    <dgm:pt modelId="{290C408A-6B85-4FDC-94F6-E3CFEAAFE5CF}" type="parTrans" cxnId="{A12335EA-7165-4A8D-BD48-39DEC02CC547}">
      <dgm:prSet/>
      <dgm:spPr/>
      <dgm:t>
        <a:bodyPr/>
        <a:lstStyle/>
        <a:p>
          <a:endParaRPr lang="en-US" b="1"/>
        </a:p>
      </dgm:t>
    </dgm:pt>
    <dgm:pt modelId="{0EC08902-332A-401A-BE0B-1B25E4FA1C98}" type="sibTrans" cxnId="{A12335EA-7165-4A8D-BD48-39DEC02CC547}">
      <dgm:prSet/>
      <dgm:spPr/>
      <dgm:t>
        <a:bodyPr/>
        <a:lstStyle/>
        <a:p>
          <a:endParaRPr lang="en-US" b="1"/>
        </a:p>
      </dgm:t>
    </dgm:pt>
    <dgm:pt modelId="{2D0648F7-9471-4D7C-80DC-2B8024E0159A}">
      <dgm:prSet phldrT="[Text]"/>
      <dgm:spPr/>
      <dgm:t>
        <a:bodyPr/>
        <a:lstStyle/>
        <a:p>
          <a:r>
            <a:rPr lang="en-US" b="1" dirty="0"/>
            <a:t>2D FET</a:t>
          </a:r>
        </a:p>
      </dgm:t>
    </dgm:pt>
    <dgm:pt modelId="{2DBFFEA0-B386-4D02-8689-F145AC19FF3A}" type="parTrans" cxnId="{DE7FBB27-7129-4455-A573-E596874D0D65}">
      <dgm:prSet/>
      <dgm:spPr/>
      <dgm:t>
        <a:bodyPr/>
        <a:lstStyle/>
        <a:p>
          <a:endParaRPr lang="en-US" b="1"/>
        </a:p>
      </dgm:t>
    </dgm:pt>
    <dgm:pt modelId="{B117E830-E12C-4581-81E6-5290DCEBBA5D}" type="sibTrans" cxnId="{DE7FBB27-7129-4455-A573-E596874D0D65}">
      <dgm:prSet/>
      <dgm:spPr/>
      <dgm:t>
        <a:bodyPr/>
        <a:lstStyle/>
        <a:p>
          <a:endParaRPr lang="en-US" b="1"/>
        </a:p>
      </dgm:t>
    </dgm:pt>
    <dgm:pt modelId="{2AB683D0-007C-4A3F-983B-672AAB0BC7D0}">
      <dgm:prSet phldrT="[Text]"/>
      <dgm:spPr/>
      <dgm:t>
        <a:bodyPr/>
        <a:lstStyle/>
        <a:p>
          <a:r>
            <a:rPr lang="en-US" b="1" dirty="0"/>
            <a:t>CNT</a:t>
          </a:r>
        </a:p>
      </dgm:t>
    </dgm:pt>
    <dgm:pt modelId="{0EC51D10-9B08-4FF0-B438-4D90757E65D0}" type="parTrans" cxnId="{09796D7C-D4CD-4639-A4DD-9DC219006193}">
      <dgm:prSet/>
      <dgm:spPr/>
      <dgm:t>
        <a:bodyPr/>
        <a:lstStyle/>
        <a:p>
          <a:endParaRPr lang="en-US" b="1"/>
        </a:p>
      </dgm:t>
    </dgm:pt>
    <dgm:pt modelId="{6E98205B-397A-46D6-99C2-EB4D3028DA07}" type="sibTrans" cxnId="{09796D7C-D4CD-4639-A4DD-9DC219006193}">
      <dgm:prSet/>
      <dgm:spPr/>
      <dgm:t>
        <a:bodyPr/>
        <a:lstStyle/>
        <a:p>
          <a:endParaRPr lang="en-US" b="1"/>
        </a:p>
      </dgm:t>
    </dgm:pt>
    <dgm:pt modelId="{52916C45-7AAC-4620-91FB-371283D71BCA}">
      <dgm:prSet phldrT="[Text]"/>
      <dgm:spPr/>
      <dgm:t>
        <a:bodyPr/>
        <a:lstStyle/>
        <a:p>
          <a:pPr rtl="0"/>
          <a:r>
            <a:rPr lang="en-US" b="1" dirty="0"/>
            <a:t>Tunnel FET</a:t>
          </a:r>
        </a:p>
      </dgm:t>
    </dgm:pt>
    <dgm:pt modelId="{891BB4D7-140F-452A-BFE5-DABD01077ED0}" type="parTrans" cxnId="{0E6FB5A9-3DCB-402F-AFD6-12F865673364}">
      <dgm:prSet/>
      <dgm:spPr/>
      <dgm:t>
        <a:bodyPr/>
        <a:lstStyle/>
        <a:p>
          <a:endParaRPr lang="en-US" b="1"/>
        </a:p>
      </dgm:t>
    </dgm:pt>
    <dgm:pt modelId="{1FBACBA7-CF10-4E13-84BD-0133258B874F}" type="sibTrans" cxnId="{0E6FB5A9-3DCB-402F-AFD6-12F865673364}">
      <dgm:prSet/>
      <dgm:spPr/>
      <dgm:t>
        <a:bodyPr/>
        <a:lstStyle/>
        <a:p>
          <a:endParaRPr lang="en-US" b="1"/>
        </a:p>
      </dgm:t>
    </dgm:pt>
    <dgm:pt modelId="{CFB87412-B828-4412-9C6C-966242B72B8D}">
      <dgm:prSet phldrT="[Text]"/>
      <dgm:spPr/>
      <dgm:t>
        <a:bodyPr/>
        <a:lstStyle/>
        <a:p>
          <a:pPr rtl="0"/>
          <a:r>
            <a:rPr lang="en-US" b="1" dirty="0"/>
            <a:t>Spintronic</a:t>
          </a:r>
        </a:p>
      </dgm:t>
    </dgm:pt>
    <dgm:pt modelId="{E6AEFD7A-1879-4F88-9592-8916399D15D7}" type="parTrans" cxnId="{BD005DF3-5E51-4746-914B-2B68779D54C5}">
      <dgm:prSet/>
      <dgm:spPr/>
      <dgm:t>
        <a:bodyPr/>
        <a:lstStyle/>
        <a:p>
          <a:endParaRPr lang="en-US" b="1"/>
        </a:p>
      </dgm:t>
    </dgm:pt>
    <dgm:pt modelId="{40FE56D1-6954-4BD8-961B-50E007BF9A3A}" type="sibTrans" cxnId="{BD005DF3-5E51-4746-914B-2B68779D54C5}">
      <dgm:prSet/>
      <dgm:spPr/>
      <dgm:t>
        <a:bodyPr/>
        <a:lstStyle/>
        <a:p>
          <a:endParaRPr lang="en-US" b="1"/>
        </a:p>
      </dgm:t>
    </dgm:pt>
    <dgm:pt modelId="{66547FC6-3606-4A65-93A1-900AC8A66AB7}">
      <dgm:prSet phldrT="[Text]"/>
      <dgm:spPr/>
      <dgm:t>
        <a:bodyPr/>
        <a:lstStyle/>
        <a:p>
          <a:r>
            <a:rPr lang="en-US" b="1" dirty="0" err="1"/>
            <a:t>GpnJ</a:t>
          </a:r>
          <a:endParaRPr lang="en-US" b="1" dirty="0"/>
        </a:p>
      </dgm:t>
    </dgm:pt>
    <dgm:pt modelId="{7F2B2CCA-95EF-452D-AC25-610CA76C3C5F}" type="parTrans" cxnId="{AC131DDB-B908-48D6-9315-2BA41C398571}">
      <dgm:prSet/>
      <dgm:spPr/>
      <dgm:t>
        <a:bodyPr/>
        <a:lstStyle/>
        <a:p>
          <a:endParaRPr lang="en-US" b="1"/>
        </a:p>
      </dgm:t>
    </dgm:pt>
    <dgm:pt modelId="{AB1A733D-A70E-4607-9501-426BEF227F81}" type="sibTrans" cxnId="{AC131DDB-B908-48D6-9315-2BA41C398571}">
      <dgm:prSet/>
      <dgm:spPr/>
      <dgm:t>
        <a:bodyPr/>
        <a:lstStyle/>
        <a:p>
          <a:endParaRPr lang="en-US" b="1"/>
        </a:p>
      </dgm:t>
    </dgm:pt>
    <dgm:pt modelId="{3553CF8D-523E-4114-B32C-8AFAA3CB6A24}">
      <dgm:prSet phldrT="[Text]"/>
      <dgm:spPr/>
      <dgm:t>
        <a:bodyPr/>
        <a:lstStyle/>
        <a:p>
          <a:pPr rtl="0"/>
          <a:r>
            <a:rPr lang="en-US" b="1" dirty="0"/>
            <a:t>Magnetic</a:t>
          </a:r>
        </a:p>
      </dgm:t>
    </dgm:pt>
    <dgm:pt modelId="{1B65CBBA-B66D-4932-B537-D4484260627E}" type="parTrans" cxnId="{C551FC8A-65E4-48AA-BA61-96E739FE4C9E}">
      <dgm:prSet/>
      <dgm:spPr/>
      <dgm:t>
        <a:bodyPr/>
        <a:lstStyle/>
        <a:p>
          <a:endParaRPr lang="en-US" b="1"/>
        </a:p>
      </dgm:t>
    </dgm:pt>
    <dgm:pt modelId="{71D9E6B0-3FD0-4045-A994-C195DF533F3F}" type="sibTrans" cxnId="{C551FC8A-65E4-48AA-BA61-96E739FE4C9E}">
      <dgm:prSet/>
      <dgm:spPr/>
      <dgm:t>
        <a:bodyPr/>
        <a:lstStyle/>
        <a:p>
          <a:endParaRPr lang="en-US" b="1"/>
        </a:p>
      </dgm:t>
    </dgm:pt>
    <dgm:pt modelId="{66647436-D6C6-4332-8A65-8511E7A1BC40}" type="pres">
      <dgm:prSet presAssocID="{F9CD0674-9843-46C4-943E-E2E8BC0123B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434879E-5410-4B85-A8EB-1D376081CFFA}" type="pres">
      <dgm:prSet presAssocID="{3AEC0EA5-E908-49E7-8B99-88610A6397A5}" presName="Parent" presStyleLbl="node0" presStyleIdx="0" presStyleCnt="1">
        <dgm:presLayoutVars>
          <dgm:chMax val="6"/>
          <dgm:chPref val="6"/>
        </dgm:presLayoutVars>
      </dgm:prSet>
      <dgm:spPr/>
    </dgm:pt>
    <dgm:pt modelId="{0553C3AD-B759-4099-88B1-684DB3C66CB1}" type="pres">
      <dgm:prSet presAssocID="{2D0648F7-9471-4D7C-80DC-2B8024E0159A}" presName="Accent1" presStyleCnt="0"/>
      <dgm:spPr/>
    </dgm:pt>
    <dgm:pt modelId="{25B5986A-1E34-42B4-86CC-67FC078641FB}" type="pres">
      <dgm:prSet presAssocID="{2D0648F7-9471-4D7C-80DC-2B8024E0159A}" presName="Accent" presStyleLbl="bgShp" presStyleIdx="0" presStyleCnt="6"/>
      <dgm:spPr/>
    </dgm:pt>
    <dgm:pt modelId="{28E853F7-99CC-415C-BF54-B575CB2692D9}" type="pres">
      <dgm:prSet presAssocID="{2D0648F7-9471-4D7C-80DC-2B8024E0159A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431E2B02-CE4F-4A2E-B0C4-4419D5B4B9C6}" type="pres">
      <dgm:prSet presAssocID="{2AB683D0-007C-4A3F-983B-672AAB0BC7D0}" presName="Accent2" presStyleCnt="0"/>
      <dgm:spPr/>
    </dgm:pt>
    <dgm:pt modelId="{0F14C6DA-5A6D-4562-8087-A3DF565ED7A7}" type="pres">
      <dgm:prSet presAssocID="{2AB683D0-007C-4A3F-983B-672AAB0BC7D0}" presName="Accent" presStyleLbl="bgShp" presStyleIdx="1" presStyleCnt="6"/>
      <dgm:spPr/>
    </dgm:pt>
    <dgm:pt modelId="{A1CCBE26-6114-4150-9166-681823DC885B}" type="pres">
      <dgm:prSet presAssocID="{2AB683D0-007C-4A3F-983B-672AAB0BC7D0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E647B2A-60EA-42AA-A047-CCB2B7C1615D}" type="pres">
      <dgm:prSet presAssocID="{66547FC6-3606-4A65-93A1-900AC8A66AB7}" presName="Accent3" presStyleCnt="0"/>
      <dgm:spPr/>
    </dgm:pt>
    <dgm:pt modelId="{88F59B81-9EC2-4A7A-864A-D7D9F78B87DF}" type="pres">
      <dgm:prSet presAssocID="{66547FC6-3606-4A65-93A1-900AC8A66AB7}" presName="Accent" presStyleLbl="bgShp" presStyleIdx="2" presStyleCnt="6"/>
      <dgm:spPr/>
    </dgm:pt>
    <dgm:pt modelId="{B6A3831B-D6A3-4C7C-B055-50929E9E5861}" type="pres">
      <dgm:prSet presAssocID="{66547FC6-3606-4A65-93A1-900AC8A66AB7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E41A412-A6AC-4831-A35B-2D355390A51B}" type="pres">
      <dgm:prSet presAssocID="{52916C45-7AAC-4620-91FB-371283D71BCA}" presName="Accent4" presStyleCnt="0"/>
      <dgm:spPr/>
    </dgm:pt>
    <dgm:pt modelId="{7B6A81A6-AB84-42FF-9F4E-B9045CEF97B6}" type="pres">
      <dgm:prSet presAssocID="{52916C45-7AAC-4620-91FB-371283D71BCA}" presName="Accent" presStyleLbl="bgShp" presStyleIdx="3" presStyleCnt="6"/>
      <dgm:spPr/>
    </dgm:pt>
    <dgm:pt modelId="{F6AAD56C-2740-4D6A-AFF6-1B711119AE26}" type="pres">
      <dgm:prSet presAssocID="{52916C45-7AAC-4620-91FB-371283D71BCA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448C863C-AF1E-4D7D-91AC-2743584D153B}" type="pres">
      <dgm:prSet presAssocID="{CFB87412-B828-4412-9C6C-966242B72B8D}" presName="Accent5" presStyleCnt="0"/>
      <dgm:spPr/>
    </dgm:pt>
    <dgm:pt modelId="{32A858A4-A549-42CE-B6CD-6490B053971F}" type="pres">
      <dgm:prSet presAssocID="{CFB87412-B828-4412-9C6C-966242B72B8D}" presName="Accent" presStyleLbl="bgShp" presStyleIdx="4" presStyleCnt="6"/>
      <dgm:spPr/>
    </dgm:pt>
    <dgm:pt modelId="{0EF82DDF-A502-4AA2-845B-2A3735855274}" type="pres">
      <dgm:prSet presAssocID="{CFB87412-B828-4412-9C6C-966242B72B8D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3C0F7E3-E26C-401F-BB8A-2586F2AFA5A7}" type="pres">
      <dgm:prSet presAssocID="{3553CF8D-523E-4114-B32C-8AFAA3CB6A24}" presName="Accent6" presStyleCnt="0"/>
      <dgm:spPr/>
    </dgm:pt>
    <dgm:pt modelId="{5DA406C5-F7DC-45C8-A11C-94CF01F7844D}" type="pres">
      <dgm:prSet presAssocID="{3553CF8D-523E-4114-B32C-8AFAA3CB6A24}" presName="Accent" presStyleLbl="bgShp" presStyleIdx="5" presStyleCnt="6"/>
      <dgm:spPr/>
    </dgm:pt>
    <dgm:pt modelId="{310F4C49-54D5-4D3E-B738-862679A3814D}" type="pres">
      <dgm:prSet presAssocID="{3553CF8D-523E-4114-B32C-8AFAA3CB6A24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E7FBB27-7129-4455-A573-E596874D0D65}" srcId="{3AEC0EA5-E908-49E7-8B99-88610A6397A5}" destId="{2D0648F7-9471-4D7C-80DC-2B8024E0159A}" srcOrd="0" destOrd="0" parTransId="{2DBFFEA0-B386-4D02-8689-F145AC19FF3A}" sibTransId="{B117E830-E12C-4581-81E6-5290DCEBBA5D}"/>
    <dgm:cxn modelId="{AAD59F2E-CAEC-4E66-9FC4-A9966CE0FB04}" type="presOf" srcId="{3AEC0EA5-E908-49E7-8B99-88610A6397A5}" destId="{5434879E-5410-4B85-A8EB-1D376081CFFA}" srcOrd="0" destOrd="0" presId="urn:microsoft.com/office/officeart/2011/layout/HexagonRadial"/>
    <dgm:cxn modelId="{31848F3A-702B-4ED8-B9BD-298EA17093C2}" type="presOf" srcId="{CFB87412-B828-4412-9C6C-966242B72B8D}" destId="{0EF82DDF-A502-4AA2-845B-2A3735855274}" srcOrd="0" destOrd="0" presId="urn:microsoft.com/office/officeart/2011/layout/HexagonRadial"/>
    <dgm:cxn modelId="{EA5A5F47-007E-43B9-8452-9654D309159B}" type="presOf" srcId="{3553CF8D-523E-4114-B32C-8AFAA3CB6A24}" destId="{310F4C49-54D5-4D3E-B738-862679A3814D}" srcOrd="0" destOrd="0" presId="urn:microsoft.com/office/officeart/2011/layout/HexagonRadial"/>
    <dgm:cxn modelId="{0C3D1948-CC66-4A0B-8603-7F170FF281E7}" type="presOf" srcId="{2D0648F7-9471-4D7C-80DC-2B8024E0159A}" destId="{28E853F7-99CC-415C-BF54-B575CB2692D9}" srcOrd="0" destOrd="0" presId="urn:microsoft.com/office/officeart/2011/layout/HexagonRadial"/>
    <dgm:cxn modelId="{8F5B5D57-28E0-4FA6-88AA-BF578FB324F2}" type="presOf" srcId="{52916C45-7AAC-4620-91FB-371283D71BCA}" destId="{F6AAD56C-2740-4D6A-AFF6-1B711119AE26}" srcOrd="0" destOrd="0" presId="urn:microsoft.com/office/officeart/2011/layout/HexagonRadial"/>
    <dgm:cxn modelId="{09796D7C-D4CD-4639-A4DD-9DC219006193}" srcId="{3AEC0EA5-E908-49E7-8B99-88610A6397A5}" destId="{2AB683D0-007C-4A3F-983B-672AAB0BC7D0}" srcOrd="1" destOrd="0" parTransId="{0EC51D10-9B08-4FF0-B438-4D90757E65D0}" sibTransId="{6E98205B-397A-46D6-99C2-EB4D3028DA07}"/>
    <dgm:cxn modelId="{C551FC8A-65E4-48AA-BA61-96E739FE4C9E}" srcId="{3AEC0EA5-E908-49E7-8B99-88610A6397A5}" destId="{3553CF8D-523E-4114-B32C-8AFAA3CB6A24}" srcOrd="5" destOrd="0" parTransId="{1B65CBBA-B66D-4932-B537-D4484260627E}" sibTransId="{71D9E6B0-3FD0-4045-A994-C195DF533F3F}"/>
    <dgm:cxn modelId="{40C03997-1430-4031-9A20-D3AC1AC2A367}" type="presOf" srcId="{2AB683D0-007C-4A3F-983B-672AAB0BC7D0}" destId="{A1CCBE26-6114-4150-9166-681823DC885B}" srcOrd="0" destOrd="0" presId="urn:microsoft.com/office/officeart/2011/layout/HexagonRadial"/>
    <dgm:cxn modelId="{0E6FB5A9-3DCB-402F-AFD6-12F865673364}" srcId="{3AEC0EA5-E908-49E7-8B99-88610A6397A5}" destId="{52916C45-7AAC-4620-91FB-371283D71BCA}" srcOrd="3" destOrd="0" parTransId="{891BB4D7-140F-452A-BFE5-DABD01077ED0}" sibTransId="{1FBACBA7-CF10-4E13-84BD-0133258B874F}"/>
    <dgm:cxn modelId="{B0A501B8-CC91-4653-B252-EB4836FC6E28}" type="presOf" srcId="{F9CD0674-9843-46C4-943E-E2E8BC0123BF}" destId="{66647436-D6C6-4332-8A65-8511E7A1BC40}" srcOrd="0" destOrd="0" presId="urn:microsoft.com/office/officeart/2011/layout/HexagonRadial"/>
    <dgm:cxn modelId="{BEEBC7BB-D67B-419C-9BC8-B5DD7D1DC711}" type="presOf" srcId="{66547FC6-3606-4A65-93A1-900AC8A66AB7}" destId="{B6A3831B-D6A3-4C7C-B055-50929E9E5861}" srcOrd="0" destOrd="0" presId="urn:microsoft.com/office/officeart/2011/layout/HexagonRadial"/>
    <dgm:cxn modelId="{AC131DDB-B908-48D6-9315-2BA41C398571}" srcId="{3AEC0EA5-E908-49E7-8B99-88610A6397A5}" destId="{66547FC6-3606-4A65-93A1-900AC8A66AB7}" srcOrd="2" destOrd="0" parTransId="{7F2B2CCA-95EF-452D-AC25-610CA76C3C5F}" sibTransId="{AB1A733D-A70E-4607-9501-426BEF227F81}"/>
    <dgm:cxn modelId="{A12335EA-7165-4A8D-BD48-39DEC02CC547}" srcId="{F9CD0674-9843-46C4-943E-E2E8BC0123BF}" destId="{3AEC0EA5-E908-49E7-8B99-88610A6397A5}" srcOrd="0" destOrd="0" parTransId="{290C408A-6B85-4FDC-94F6-E3CFEAAFE5CF}" sibTransId="{0EC08902-332A-401A-BE0B-1B25E4FA1C98}"/>
    <dgm:cxn modelId="{BD005DF3-5E51-4746-914B-2B68779D54C5}" srcId="{3AEC0EA5-E908-49E7-8B99-88610A6397A5}" destId="{CFB87412-B828-4412-9C6C-966242B72B8D}" srcOrd="4" destOrd="0" parTransId="{E6AEFD7A-1879-4F88-9592-8916399D15D7}" sibTransId="{40FE56D1-6954-4BD8-961B-50E007BF9A3A}"/>
    <dgm:cxn modelId="{68E6B731-8763-493D-B2C9-DC44059C52CC}" type="presParOf" srcId="{66647436-D6C6-4332-8A65-8511E7A1BC40}" destId="{5434879E-5410-4B85-A8EB-1D376081CFFA}" srcOrd="0" destOrd="0" presId="urn:microsoft.com/office/officeart/2011/layout/HexagonRadial"/>
    <dgm:cxn modelId="{3CC17ED9-1721-410F-B956-BE0D40A8F85E}" type="presParOf" srcId="{66647436-D6C6-4332-8A65-8511E7A1BC40}" destId="{0553C3AD-B759-4099-88B1-684DB3C66CB1}" srcOrd="1" destOrd="0" presId="urn:microsoft.com/office/officeart/2011/layout/HexagonRadial"/>
    <dgm:cxn modelId="{4D7C3626-B3CA-40DC-9193-37D953E8F70C}" type="presParOf" srcId="{0553C3AD-B759-4099-88B1-684DB3C66CB1}" destId="{25B5986A-1E34-42B4-86CC-67FC078641FB}" srcOrd="0" destOrd="0" presId="urn:microsoft.com/office/officeart/2011/layout/HexagonRadial"/>
    <dgm:cxn modelId="{B0DD056F-C0D1-4F47-8579-A9DF288BE409}" type="presParOf" srcId="{66647436-D6C6-4332-8A65-8511E7A1BC40}" destId="{28E853F7-99CC-415C-BF54-B575CB2692D9}" srcOrd="2" destOrd="0" presId="urn:microsoft.com/office/officeart/2011/layout/HexagonRadial"/>
    <dgm:cxn modelId="{1DAFD15B-66ED-41CA-8A20-0C332D91E87E}" type="presParOf" srcId="{66647436-D6C6-4332-8A65-8511E7A1BC40}" destId="{431E2B02-CE4F-4A2E-B0C4-4419D5B4B9C6}" srcOrd="3" destOrd="0" presId="urn:microsoft.com/office/officeart/2011/layout/HexagonRadial"/>
    <dgm:cxn modelId="{24E3C925-6D83-4766-86FE-776AF6358A64}" type="presParOf" srcId="{431E2B02-CE4F-4A2E-B0C4-4419D5B4B9C6}" destId="{0F14C6DA-5A6D-4562-8087-A3DF565ED7A7}" srcOrd="0" destOrd="0" presId="urn:microsoft.com/office/officeart/2011/layout/HexagonRadial"/>
    <dgm:cxn modelId="{53DCD403-39BD-4D5A-B9E1-D8E8232BB11F}" type="presParOf" srcId="{66647436-D6C6-4332-8A65-8511E7A1BC40}" destId="{A1CCBE26-6114-4150-9166-681823DC885B}" srcOrd="4" destOrd="0" presId="urn:microsoft.com/office/officeart/2011/layout/HexagonRadial"/>
    <dgm:cxn modelId="{593E0A16-94BA-47C4-8C1E-2D229B88CF9F}" type="presParOf" srcId="{66647436-D6C6-4332-8A65-8511E7A1BC40}" destId="{AE647B2A-60EA-42AA-A047-CCB2B7C1615D}" srcOrd="5" destOrd="0" presId="urn:microsoft.com/office/officeart/2011/layout/HexagonRadial"/>
    <dgm:cxn modelId="{5BB1440C-13F3-4C5F-91D0-C753A82D9558}" type="presParOf" srcId="{AE647B2A-60EA-42AA-A047-CCB2B7C1615D}" destId="{88F59B81-9EC2-4A7A-864A-D7D9F78B87DF}" srcOrd="0" destOrd="0" presId="urn:microsoft.com/office/officeart/2011/layout/HexagonRadial"/>
    <dgm:cxn modelId="{DE0ADD1E-D88E-401B-AEC9-67A37BFFEFCF}" type="presParOf" srcId="{66647436-D6C6-4332-8A65-8511E7A1BC40}" destId="{B6A3831B-D6A3-4C7C-B055-50929E9E5861}" srcOrd="6" destOrd="0" presId="urn:microsoft.com/office/officeart/2011/layout/HexagonRadial"/>
    <dgm:cxn modelId="{318D66B5-CC23-46F4-8536-70B5F80BF081}" type="presParOf" srcId="{66647436-D6C6-4332-8A65-8511E7A1BC40}" destId="{3E41A412-A6AC-4831-A35B-2D355390A51B}" srcOrd="7" destOrd="0" presId="urn:microsoft.com/office/officeart/2011/layout/HexagonRadial"/>
    <dgm:cxn modelId="{C7A6AC77-0D99-467A-9918-0B285F28F130}" type="presParOf" srcId="{3E41A412-A6AC-4831-A35B-2D355390A51B}" destId="{7B6A81A6-AB84-42FF-9F4E-B9045CEF97B6}" srcOrd="0" destOrd="0" presId="urn:microsoft.com/office/officeart/2011/layout/HexagonRadial"/>
    <dgm:cxn modelId="{47065685-9379-4946-8E57-11808AC800E2}" type="presParOf" srcId="{66647436-D6C6-4332-8A65-8511E7A1BC40}" destId="{F6AAD56C-2740-4D6A-AFF6-1B711119AE26}" srcOrd="8" destOrd="0" presId="urn:microsoft.com/office/officeart/2011/layout/HexagonRadial"/>
    <dgm:cxn modelId="{D5775B0D-52BD-4FFA-AF40-9D93B23B4460}" type="presParOf" srcId="{66647436-D6C6-4332-8A65-8511E7A1BC40}" destId="{448C863C-AF1E-4D7D-91AC-2743584D153B}" srcOrd="9" destOrd="0" presId="urn:microsoft.com/office/officeart/2011/layout/HexagonRadial"/>
    <dgm:cxn modelId="{B8A2C17E-AA02-4B7F-9287-0DED5E3CA36C}" type="presParOf" srcId="{448C863C-AF1E-4D7D-91AC-2743584D153B}" destId="{32A858A4-A549-42CE-B6CD-6490B053971F}" srcOrd="0" destOrd="0" presId="urn:microsoft.com/office/officeart/2011/layout/HexagonRadial"/>
    <dgm:cxn modelId="{9814E5BA-E226-40AF-AE25-EE3C8B18299E}" type="presParOf" srcId="{66647436-D6C6-4332-8A65-8511E7A1BC40}" destId="{0EF82DDF-A502-4AA2-845B-2A3735855274}" srcOrd="10" destOrd="0" presId="urn:microsoft.com/office/officeart/2011/layout/HexagonRadial"/>
    <dgm:cxn modelId="{D3B8435F-003D-4054-834E-24A0D27CFC3C}" type="presParOf" srcId="{66647436-D6C6-4332-8A65-8511E7A1BC40}" destId="{93C0F7E3-E26C-401F-BB8A-2586F2AFA5A7}" srcOrd="11" destOrd="0" presId="urn:microsoft.com/office/officeart/2011/layout/HexagonRadial"/>
    <dgm:cxn modelId="{59AFC137-0C3C-4939-8AAA-ACBBE832B1A3}" type="presParOf" srcId="{93C0F7E3-E26C-401F-BB8A-2586F2AFA5A7}" destId="{5DA406C5-F7DC-45C8-A11C-94CF01F7844D}" srcOrd="0" destOrd="0" presId="urn:microsoft.com/office/officeart/2011/layout/HexagonRadial"/>
    <dgm:cxn modelId="{6DB32F52-43FC-4C4F-95DE-017A67388AE1}" type="presParOf" srcId="{66647436-D6C6-4332-8A65-8511E7A1BC40}" destId="{310F4C49-54D5-4D3E-B738-862679A3814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25E786-697A-4418-9F4D-24524888345F}" type="doc">
      <dgm:prSet loTypeId="urn:microsoft.com/office/officeart/2005/8/layout/venn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6D4889-B895-41E9-93DC-66ADD7F55317}">
      <dgm:prSet phldrT="[Text]"/>
      <dgm:spPr/>
      <dgm:t>
        <a:bodyPr/>
        <a:lstStyle/>
        <a:p>
          <a:r>
            <a:rPr lang="en-US" b="1" dirty="0"/>
            <a:t>System Architecture</a:t>
          </a:r>
        </a:p>
      </dgm:t>
    </dgm:pt>
    <dgm:pt modelId="{D7954D3C-EEAF-4307-97E4-D706611510E3}" type="parTrans" cxnId="{1DB4E338-E877-4724-8D36-979579926F6A}">
      <dgm:prSet/>
      <dgm:spPr/>
      <dgm:t>
        <a:bodyPr/>
        <a:lstStyle/>
        <a:p>
          <a:endParaRPr lang="en-US"/>
        </a:p>
      </dgm:t>
    </dgm:pt>
    <dgm:pt modelId="{39A3D25A-4D04-407D-83AD-991DEBCB9414}" type="sibTrans" cxnId="{1DB4E338-E877-4724-8D36-979579926F6A}">
      <dgm:prSet/>
      <dgm:spPr/>
      <dgm:t>
        <a:bodyPr/>
        <a:lstStyle/>
        <a:p>
          <a:endParaRPr lang="en-US"/>
        </a:p>
      </dgm:t>
    </dgm:pt>
    <dgm:pt modelId="{5BAF3555-7051-4155-8A2C-947E44CD3BF4}">
      <dgm:prSet phldrT="[Text]"/>
      <dgm:spPr/>
      <dgm:t>
        <a:bodyPr/>
        <a:lstStyle/>
        <a:p>
          <a:r>
            <a:rPr lang="en-US" b="1" dirty="0"/>
            <a:t>Module</a:t>
          </a:r>
        </a:p>
      </dgm:t>
    </dgm:pt>
    <dgm:pt modelId="{D54444DE-12B5-4532-B450-E3A1DDAB3223}" type="parTrans" cxnId="{41EF2D76-6933-4865-ABA7-9F9CA5A82A24}">
      <dgm:prSet/>
      <dgm:spPr/>
      <dgm:t>
        <a:bodyPr/>
        <a:lstStyle/>
        <a:p>
          <a:endParaRPr lang="en-US"/>
        </a:p>
      </dgm:t>
    </dgm:pt>
    <dgm:pt modelId="{E9CAFECC-F6C1-47A7-8CF5-585EDDEA1A25}" type="sibTrans" cxnId="{41EF2D76-6933-4865-ABA7-9F9CA5A82A24}">
      <dgm:prSet/>
      <dgm:spPr/>
      <dgm:t>
        <a:bodyPr/>
        <a:lstStyle/>
        <a:p>
          <a:endParaRPr lang="en-US"/>
        </a:p>
      </dgm:t>
    </dgm:pt>
    <dgm:pt modelId="{BA231FB9-AF34-4DAA-AB3B-897A2410913D}">
      <dgm:prSet phldrT="[Text]"/>
      <dgm:spPr>
        <a:solidFill>
          <a:srgbClr val="92D050"/>
        </a:solidFill>
      </dgm:spPr>
      <dgm:t>
        <a:bodyPr/>
        <a:lstStyle/>
        <a:p>
          <a:r>
            <a:rPr lang="en-US" b="1" dirty="0"/>
            <a:t>Gate/Circuit</a:t>
          </a:r>
        </a:p>
      </dgm:t>
    </dgm:pt>
    <dgm:pt modelId="{19F937DA-5700-448E-8350-09FFE8C81228}" type="parTrans" cxnId="{6EFF5EFC-3016-4307-8519-11AAB8EA85F2}">
      <dgm:prSet/>
      <dgm:spPr/>
      <dgm:t>
        <a:bodyPr/>
        <a:lstStyle/>
        <a:p>
          <a:endParaRPr lang="en-US"/>
        </a:p>
      </dgm:t>
    </dgm:pt>
    <dgm:pt modelId="{ABCF35A5-FBBC-482B-9289-37C62F2462C0}" type="sibTrans" cxnId="{6EFF5EFC-3016-4307-8519-11AAB8EA85F2}">
      <dgm:prSet/>
      <dgm:spPr/>
      <dgm:t>
        <a:bodyPr/>
        <a:lstStyle/>
        <a:p>
          <a:endParaRPr lang="en-US"/>
        </a:p>
      </dgm:t>
    </dgm:pt>
    <dgm:pt modelId="{5BC7710C-02AD-46D6-8918-046509C033E3}">
      <dgm:prSet phldrT="[Text]"/>
      <dgm:spPr/>
      <dgm:t>
        <a:bodyPr/>
        <a:lstStyle/>
        <a:p>
          <a:r>
            <a:rPr lang="en-US" b="1" dirty="0"/>
            <a:t>Device</a:t>
          </a:r>
        </a:p>
      </dgm:t>
    </dgm:pt>
    <dgm:pt modelId="{DCA0900C-36C0-45EC-8310-D0B5611E335C}" type="parTrans" cxnId="{F66B4424-2C74-4EA9-A9C8-4C0F42079136}">
      <dgm:prSet/>
      <dgm:spPr/>
      <dgm:t>
        <a:bodyPr/>
        <a:lstStyle/>
        <a:p>
          <a:endParaRPr lang="en-US"/>
        </a:p>
      </dgm:t>
    </dgm:pt>
    <dgm:pt modelId="{790C8281-3247-4C74-B73B-EABE68730BE8}" type="sibTrans" cxnId="{F66B4424-2C74-4EA9-A9C8-4C0F42079136}">
      <dgm:prSet/>
      <dgm:spPr/>
      <dgm:t>
        <a:bodyPr/>
        <a:lstStyle/>
        <a:p>
          <a:endParaRPr lang="en-US"/>
        </a:p>
      </dgm:t>
    </dgm:pt>
    <dgm:pt modelId="{4A7717E4-B366-4DD4-88C9-5BAA332ED078}" type="pres">
      <dgm:prSet presAssocID="{D225E786-697A-4418-9F4D-24524888345F}" presName="Name0" presStyleCnt="0">
        <dgm:presLayoutVars>
          <dgm:chMax val="7"/>
          <dgm:resizeHandles val="exact"/>
        </dgm:presLayoutVars>
      </dgm:prSet>
      <dgm:spPr/>
    </dgm:pt>
    <dgm:pt modelId="{BF0930FB-0410-4F63-A613-3F6DA6F31E1B}" type="pres">
      <dgm:prSet presAssocID="{D225E786-697A-4418-9F4D-24524888345F}" presName="comp1" presStyleCnt="0"/>
      <dgm:spPr/>
    </dgm:pt>
    <dgm:pt modelId="{0377EFD8-E111-4557-8A4A-9951D5A97D09}" type="pres">
      <dgm:prSet presAssocID="{D225E786-697A-4418-9F4D-24524888345F}" presName="circle1" presStyleLbl="node1" presStyleIdx="0" presStyleCnt="4"/>
      <dgm:spPr/>
    </dgm:pt>
    <dgm:pt modelId="{FE437CB3-1ADB-4756-B05A-65998335C4BF}" type="pres">
      <dgm:prSet presAssocID="{D225E786-697A-4418-9F4D-24524888345F}" presName="c1text" presStyleLbl="node1" presStyleIdx="0" presStyleCnt="4">
        <dgm:presLayoutVars>
          <dgm:bulletEnabled val="1"/>
        </dgm:presLayoutVars>
      </dgm:prSet>
      <dgm:spPr/>
    </dgm:pt>
    <dgm:pt modelId="{A1E1F122-151E-45FD-9B67-ED98F769194C}" type="pres">
      <dgm:prSet presAssocID="{D225E786-697A-4418-9F4D-24524888345F}" presName="comp2" presStyleCnt="0"/>
      <dgm:spPr/>
    </dgm:pt>
    <dgm:pt modelId="{DC17DF53-40A1-4F3E-9DD1-AC0C773DBC3D}" type="pres">
      <dgm:prSet presAssocID="{D225E786-697A-4418-9F4D-24524888345F}" presName="circle2" presStyleLbl="node1" presStyleIdx="1" presStyleCnt="4"/>
      <dgm:spPr/>
    </dgm:pt>
    <dgm:pt modelId="{24843A94-593E-42B8-B600-DD4BF0F0236F}" type="pres">
      <dgm:prSet presAssocID="{D225E786-697A-4418-9F4D-24524888345F}" presName="c2text" presStyleLbl="node1" presStyleIdx="1" presStyleCnt="4">
        <dgm:presLayoutVars>
          <dgm:bulletEnabled val="1"/>
        </dgm:presLayoutVars>
      </dgm:prSet>
      <dgm:spPr/>
    </dgm:pt>
    <dgm:pt modelId="{EB16015E-43B9-457D-9548-39698E92254F}" type="pres">
      <dgm:prSet presAssocID="{D225E786-697A-4418-9F4D-24524888345F}" presName="comp3" presStyleCnt="0"/>
      <dgm:spPr/>
    </dgm:pt>
    <dgm:pt modelId="{831258B2-7187-479E-AB20-F85A6BFD8BCB}" type="pres">
      <dgm:prSet presAssocID="{D225E786-697A-4418-9F4D-24524888345F}" presName="circle3" presStyleLbl="node1" presStyleIdx="2" presStyleCnt="4"/>
      <dgm:spPr/>
    </dgm:pt>
    <dgm:pt modelId="{7D31EF49-E3C2-4E36-BE32-59AC60FF0D3B}" type="pres">
      <dgm:prSet presAssocID="{D225E786-697A-4418-9F4D-24524888345F}" presName="c3text" presStyleLbl="node1" presStyleIdx="2" presStyleCnt="4">
        <dgm:presLayoutVars>
          <dgm:bulletEnabled val="1"/>
        </dgm:presLayoutVars>
      </dgm:prSet>
      <dgm:spPr/>
    </dgm:pt>
    <dgm:pt modelId="{BA39CB61-5112-4D64-906D-4D51BA68F1C1}" type="pres">
      <dgm:prSet presAssocID="{D225E786-697A-4418-9F4D-24524888345F}" presName="comp4" presStyleCnt="0"/>
      <dgm:spPr/>
    </dgm:pt>
    <dgm:pt modelId="{A4C2D0C9-8BE4-444B-B4CD-289D06100A64}" type="pres">
      <dgm:prSet presAssocID="{D225E786-697A-4418-9F4D-24524888345F}" presName="circle4" presStyleLbl="node1" presStyleIdx="3" presStyleCnt="4"/>
      <dgm:spPr/>
    </dgm:pt>
    <dgm:pt modelId="{4E90AFEC-9C03-4CB7-872E-D3F37955B303}" type="pres">
      <dgm:prSet presAssocID="{D225E786-697A-4418-9F4D-24524888345F}" presName="c4text" presStyleLbl="node1" presStyleIdx="3" presStyleCnt="4">
        <dgm:presLayoutVars>
          <dgm:bulletEnabled val="1"/>
        </dgm:presLayoutVars>
      </dgm:prSet>
      <dgm:spPr/>
    </dgm:pt>
  </dgm:ptLst>
  <dgm:cxnLst>
    <dgm:cxn modelId="{F66B4424-2C74-4EA9-A9C8-4C0F42079136}" srcId="{D225E786-697A-4418-9F4D-24524888345F}" destId="{5BC7710C-02AD-46D6-8918-046509C033E3}" srcOrd="3" destOrd="0" parTransId="{DCA0900C-36C0-45EC-8310-D0B5611E335C}" sibTransId="{790C8281-3247-4C74-B73B-EABE68730BE8}"/>
    <dgm:cxn modelId="{C6FEE635-0E8F-4551-8468-09CECB9FEE4B}" type="presOf" srcId="{BA231FB9-AF34-4DAA-AB3B-897A2410913D}" destId="{7D31EF49-E3C2-4E36-BE32-59AC60FF0D3B}" srcOrd="1" destOrd="0" presId="urn:microsoft.com/office/officeart/2005/8/layout/venn2"/>
    <dgm:cxn modelId="{1DB4E338-E877-4724-8D36-979579926F6A}" srcId="{D225E786-697A-4418-9F4D-24524888345F}" destId="{426D4889-B895-41E9-93DC-66ADD7F55317}" srcOrd="0" destOrd="0" parTransId="{D7954D3C-EEAF-4307-97E4-D706611510E3}" sibTransId="{39A3D25A-4D04-407D-83AD-991DEBCB9414}"/>
    <dgm:cxn modelId="{6C57293A-D01E-40EA-9668-1001D9ADF72B}" type="presOf" srcId="{5BC7710C-02AD-46D6-8918-046509C033E3}" destId="{4E90AFEC-9C03-4CB7-872E-D3F37955B303}" srcOrd="1" destOrd="0" presId="urn:microsoft.com/office/officeart/2005/8/layout/venn2"/>
    <dgm:cxn modelId="{5DBCE664-F145-4804-8DB6-E3EEEE7AB2DB}" type="presOf" srcId="{5BAF3555-7051-4155-8A2C-947E44CD3BF4}" destId="{24843A94-593E-42B8-B600-DD4BF0F0236F}" srcOrd="1" destOrd="0" presId="urn:microsoft.com/office/officeart/2005/8/layout/venn2"/>
    <dgm:cxn modelId="{41EF2D76-6933-4865-ABA7-9F9CA5A82A24}" srcId="{D225E786-697A-4418-9F4D-24524888345F}" destId="{5BAF3555-7051-4155-8A2C-947E44CD3BF4}" srcOrd="1" destOrd="0" parTransId="{D54444DE-12B5-4532-B450-E3A1DDAB3223}" sibTransId="{E9CAFECC-F6C1-47A7-8CF5-585EDDEA1A25}"/>
    <dgm:cxn modelId="{42C9BF77-6C36-4496-9663-22BE21C754B4}" type="presOf" srcId="{BA231FB9-AF34-4DAA-AB3B-897A2410913D}" destId="{831258B2-7187-479E-AB20-F85A6BFD8BCB}" srcOrd="0" destOrd="0" presId="urn:microsoft.com/office/officeart/2005/8/layout/venn2"/>
    <dgm:cxn modelId="{D1CC7D81-B2ED-4FD4-B82D-424A48C9A94F}" type="presOf" srcId="{5BAF3555-7051-4155-8A2C-947E44CD3BF4}" destId="{DC17DF53-40A1-4F3E-9DD1-AC0C773DBC3D}" srcOrd="0" destOrd="0" presId="urn:microsoft.com/office/officeart/2005/8/layout/venn2"/>
    <dgm:cxn modelId="{D7FC2C87-63D1-4175-BC17-A16E261C90BC}" type="presOf" srcId="{5BC7710C-02AD-46D6-8918-046509C033E3}" destId="{A4C2D0C9-8BE4-444B-B4CD-289D06100A64}" srcOrd="0" destOrd="0" presId="urn:microsoft.com/office/officeart/2005/8/layout/venn2"/>
    <dgm:cxn modelId="{A9B85396-1B60-4B13-BBAE-4FA168F02099}" type="presOf" srcId="{426D4889-B895-41E9-93DC-66ADD7F55317}" destId="{0377EFD8-E111-4557-8A4A-9951D5A97D09}" srcOrd="0" destOrd="0" presId="urn:microsoft.com/office/officeart/2005/8/layout/venn2"/>
    <dgm:cxn modelId="{616C8E9A-FBD9-4CAF-8A12-AAAF83775615}" type="presOf" srcId="{D225E786-697A-4418-9F4D-24524888345F}" destId="{4A7717E4-B366-4DD4-88C9-5BAA332ED078}" srcOrd="0" destOrd="0" presId="urn:microsoft.com/office/officeart/2005/8/layout/venn2"/>
    <dgm:cxn modelId="{2A99CCBF-7879-4D1E-AAC6-99E562FF1682}" type="presOf" srcId="{426D4889-B895-41E9-93DC-66ADD7F55317}" destId="{FE437CB3-1ADB-4756-B05A-65998335C4BF}" srcOrd="1" destOrd="0" presId="urn:microsoft.com/office/officeart/2005/8/layout/venn2"/>
    <dgm:cxn modelId="{6EFF5EFC-3016-4307-8519-11AAB8EA85F2}" srcId="{D225E786-697A-4418-9F4D-24524888345F}" destId="{BA231FB9-AF34-4DAA-AB3B-897A2410913D}" srcOrd="2" destOrd="0" parTransId="{19F937DA-5700-448E-8350-09FFE8C81228}" sibTransId="{ABCF35A5-FBBC-482B-9289-37C62F2462C0}"/>
    <dgm:cxn modelId="{170E756F-AB86-44AE-B6EB-B9D20DF8E6F2}" type="presParOf" srcId="{4A7717E4-B366-4DD4-88C9-5BAA332ED078}" destId="{BF0930FB-0410-4F63-A613-3F6DA6F31E1B}" srcOrd="0" destOrd="0" presId="urn:microsoft.com/office/officeart/2005/8/layout/venn2"/>
    <dgm:cxn modelId="{12038ABB-758F-46D8-B9E1-AB9FE6A3B9C2}" type="presParOf" srcId="{BF0930FB-0410-4F63-A613-3F6DA6F31E1B}" destId="{0377EFD8-E111-4557-8A4A-9951D5A97D09}" srcOrd="0" destOrd="0" presId="urn:microsoft.com/office/officeart/2005/8/layout/venn2"/>
    <dgm:cxn modelId="{86881B93-E4D4-45A0-9531-4D80168630C2}" type="presParOf" srcId="{BF0930FB-0410-4F63-A613-3F6DA6F31E1B}" destId="{FE437CB3-1ADB-4756-B05A-65998335C4BF}" srcOrd="1" destOrd="0" presId="urn:microsoft.com/office/officeart/2005/8/layout/venn2"/>
    <dgm:cxn modelId="{88D812CE-8D68-40F8-97CF-61D91D6D6218}" type="presParOf" srcId="{4A7717E4-B366-4DD4-88C9-5BAA332ED078}" destId="{A1E1F122-151E-45FD-9B67-ED98F769194C}" srcOrd="1" destOrd="0" presId="urn:microsoft.com/office/officeart/2005/8/layout/venn2"/>
    <dgm:cxn modelId="{243070C3-E3DF-450B-87F3-4EC3E0221074}" type="presParOf" srcId="{A1E1F122-151E-45FD-9B67-ED98F769194C}" destId="{DC17DF53-40A1-4F3E-9DD1-AC0C773DBC3D}" srcOrd="0" destOrd="0" presId="urn:microsoft.com/office/officeart/2005/8/layout/venn2"/>
    <dgm:cxn modelId="{69592F08-1397-4247-9821-3821005AB0BB}" type="presParOf" srcId="{A1E1F122-151E-45FD-9B67-ED98F769194C}" destId="{24843A94-593E-42B8-B600-DD4BF0F0236F}" srcOrd="1" destOrd="0" presId="urn:microsoft.com/office/officeart/2005/8/layout/venn2"/>
    <dgm:cxn modelId="{0FA81414-5905-4381-B656-D9350997C7F2}" type="presParOf" srcId="{4A7717E4-B366-4DD4-88C9-5BAA332ED078}" destId="{EB16015E-43B9-457D-9548-39698E92254F}" srcOrd="2" destOrd="0" presId="urn:microsoft.com/office/officeart/2005/8/layout/venn2"/>
    <dgm:cxn modelId="{C2CDAD39-51AF-42AD-872B-E5EF94BFDD17}" type="presParOf" srcId="{EB16015E-43B9-457D-9548-39698E92254F}" destId="{831258B2-7187-479E-AB20-F85A6BFD8BCB}" srcOrd="0" destOrd="0" presId="urn:microsoft.com/office/officeart/2005/8/layout/venn2"/>
    <dgm:cxn modelId="{A42D8971-227A-424A-9F03-AE07A83B214B}" type="presParOf" srcId="{EB16015E-43B9-457D-9548-39698E92254F}" destId="{7D31EF49-E3C2-4E36-BE32-59AC60FF0D3B}" srcOrd="1" destOrd="0" presId="urn:microsoft.com/office/officeart/2005/8/layout/venn2"/>
    <dgm:cxn modelId="{41BE73BE-6D30-4303-988E-DE2EDE385145}" type="presParOf" srcId="{4A7717E4-B366-4DD4-88C9-5BAA332ED078}" destId="{BA39CB61-5112-4D64-906D-4D51BA68F1C1}" srcOrd="3" destOrd="0" presId="urn:microsoft.com/office/officeart/2005/8/layout/venn2"/>
    <dgm:cxn modelId="{95A1BCDF-3360-4BF3-9871-8AABDFCC57A1}" type="presParOf" srcId="{BA39CB61-5112-4D64-906D-4D51BA68F1C1}" destId="{A4C2D0C9-8BE4-444B-B4CD-289D06100A64}" srcOrd="0" destOrd="0" presId="urn:microsoft.com/office/officeart/2005/8/layout/venn2"/>
    <dgm:cxn modelId="{4CCD2137-1367-4A93-9C92-D087BCAAFC66}" type="presParOf" srcId="{BA39CB61-5112-4D64-906D-4D51BA68F1C1}" destId="{4E90AFEC-9C03-4CB7-872E-D3F37955B303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92B862-C2E6-45E3-B2FD-EB287D3CB5E8}" type="doc">
      <dgm:prSet loTypeId="urn:microsoft.com/office/officeart/2005/8/layout/gear1" loCatId="cycle" qsTypeId="urn:microsoft.com/office/officeart/2005/8/quickstyle/simple1" qsCatId="simple" csTypeId="urn:microsoft.com/office/officeart/2005/8/colors/colorful2" csCatId="colorful" phldr="1"/>
      <dgm:spPr/>
    </dgm:pt>
    <dgm:pt modelId="{90A8476E-00A3-4C59-AB32-DD1EB0B68D0C}">
      <dgm:prSet phldrT="[Text]"/>
      <dgm:spPr/>
      <dgm:t>
        <a:bodyPr/>
        <a:lstStyle/>
        <a:p>
          <a:r>
            <a:rPr lang="en-US" dirty="0"/>
            <a:t>System</a:t>
          </a:r>
        </a:p>
      </dgm:t>
    </dgm:pt>
    <dgm:pt modelId="{1766F715-6FB3-4552-AE1E-8194B9488334}" type="parTrans" cxnId="{4AA7A3C8-AEE9-4ECE-9194-DA8F202A6C3A}">
      <dgm:prSet/>
      <dgm:spPr/>
      <dgm:t>
        <a:bodyPr/>
        <a:lstStyle/>
        <a:p>
          <a:endParaRPr lang="en-US"/>
        </a:p>
      </dgm:t>
    </dgm:pt>
    <dgm:pt modelId="{B46B28F6-07FE-49B1-A180-A944DBCEF433}" type="sibTrans" cxnId="{4AA7A3C8-AEE9-4ECE-9194-DA8F202A6C3A}">
      <dgm:prSet/>
      <dgm:spPr/>
      <dgm:t>
        <a:bodyPr/>
        <a:lstStyle/>
        <a:p>
          <a:endParaRPr lang="en-US"/>
        </a:p>
      </dgm:t>
    </dgm:pt>
    <dgm:pt modelId="{3EE5800C-05DC-4534-9ADF-C369B5FB5B08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/>
            <a:t>Circuit</a:t>
          </a:r>
        </a:p>
      </dgm:t>
    </dgm:pt>
    <dgm:pt modelId="{C6C1AB9B-AF31-47EC-8D6C-E3279080003A}" type="parTrans" cxnId="{4BCC619D-1691-4C0D-AEDE-6BADB822D98A}">
      <dgm:prSet/>
      <dgm:spPr/>
      <dgm:t>
        <a:bodyPr/>
        <a:lstStyle/>
        <a:p>
          <a:endParaRPr lang="en-US"/>
        </a:p>
      </dgm:t>
    </dgm:pt>
    <dgm:pt modelId="{9679CABD-9112-4E9B-9014-7E1CCBD545DC}" type="sibTrans" cxnId="{4BCC619D-1691-4C0D-AEDE-6BADB822D98A}">
      <dgm:prSet/>
      <dgm:spPr>
        <a:solidFill>
          <a:srgbClr val="92D050"/>
        </a:solidFill>
      </dgm:spPr>
      <dgm:t>
        <a:bodyPr/>
        <a:lstStyle/>
        <a:p>
          <a:endParaRPr lang="en-US"/>
        </a:p>
      </dgm:t>
    </dgm:pt>
    <dgm:pt modelId="{F1E64C87-99B2-43E3-8509-77AF7A5AE50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Device</a:t>
          </a:r>
        </a:p>
      </dgm:t>
    </dgm:pt>
    <dgm:pt modelId="{74E6379A-ACDC-467C-BAEA-860684306360}" type="parTrans" cxnId="{F4F5A425-72FF-4010-AC96-619CBAC45ECE}">
      <dgm:prSet/>
      <dgm:spPr/>
      <dgm:t>
        <a:bodyPr/>
        <a:lstStyle/>
        <a:p>
          <a:endParaRPr lang="en-US"/>
        </a:p>
      </dgm:t>
    </dgm:pt>
    <dgm:pt modelId="{3DD8C5B1-D686-49F6-98E9-CE311BC4AD61}" type="sibTrans" cxnId="{F4F5A425-72FF-4010-AC96-619CBAC45EC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DA07DC13-CE9C-406A-BBE4-EE8388A7B9F1}" type="pres">
      <dgm:prSet presAssocID="{D892B862-C2E6-45E3-B2FD-EB287D3CB5E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C38B288-C3AC-4CFE-BE43-24C75039334D}" type="pres">
      <dgm:prSet presAssocID="{90A8476E-00A3-4C59-AB32-DD1EB0B68D0C}" presName="gear1" presStyleLbl="node1" presStyleIdx="0" presStyleCnt="3" custScaleX="88563" custScaleY="88563" custLinFactNeighborX="-6997" custLinFactNeighborY="513">
        <dgm:presLayoutVars>
          <dgm:chMax val="1"/>
          <dgm:bulletEnabled val="1"/>
        </dgm:presLayoutVars>
      </dgm:prSet>
      <dgm:spPr/>
    </dgm:pt>
    <dgm:pt modelId="{9528F967-3898-445C-AF7C-413D4CF336DA}" type="pres">
      <dgm:prSet presAssocID="{90A8476E-00A3-4C59-AB32-DD1EB0B68D0C}" presName="gear1srcNode" presStyleLbl="node1" presStyleIdx="0" presStyleCnt="3"/>
      <dgm:spPr/>
    </dgm:pt>
    <dgm:pt modelId="{1C9AA968-D581-49F1-84BF-9BDB7E1101DB}" type="pres">
      <dgm:prSet presAssocID="{90A8476E-00A3-4C59-AB32-DD1EB0B68D0C}" presName="gear1dstNode" presStyleLbl="node1" presStyleIdx="0" presStyleCnt="3"/>
      <dgm:spPr/>
    </dgm:pt>
    <dgm:pt modelId="{F5805027-10AE-401A-BEA7-394A3AE87AC0}" type="pres">
      <dgm:prSet presAssocID="{3EE5800C-05DC-4534-9ADF-C369B5FB5B08}" presName="gear2" presStyleLbl="node1" presStyleIdx="1" presStyleCnt="3">
        <dgm:presLayoutVars>
          <dgm:chMax val="1"/>
          <dgm:bulletEnabled val="1"/>
        </dgm:presLayoutVars>
      </dgm:prSet>
      <dgm:spPr/>
    </dgm:pt>
    <dgm:pt modelId="{99B5DB27-C4FA-43E7-8A05-F029687C45B4}" type="pres">
      <dgm:prSet presAssocID="{3EE5800C-05DC-4534-9ADF-C369B5FB5B08}" presName="gear2srcNode" presStyleLbl="node1" presStyleIdx="1" presStyleCnt="3"/>
      <dgm:spPr/>
    </dgm:pt>
    <dgm:pt modelId="{0B53E2F9-22B3-45A5-B7EC-ED4A690D4E04}" type="pres">
      <dgm:prSet presAssocID="{3EE5800C-05DC-4534-9ADF-C369B5FB5B08}" presName="gear2dstNode" presStyleLbl="node1" presStyleIdx="1" presStyleCnt="3"/>
      <dgm:spPr/>
    </dgm:pt>
    <dgm:pt modelId="{C97A039D-B049-416B-8FB6-183F2267CE52}" type="pres">
      <dgm:prSet presAssocID="{F1E64C87-99B2-43E3-8509-77AF7A5AE501}" presName="gear3" presStyleLbl="node1" presStyleIdx="2" presStyleCnt="3"/>
      <dgm:spPr/>
    </dgm:pt>
    <dgm:pt modelId="{E15ED7AC-825C-4346-BCBE-81D055F5B29B}" type="pres">
      <dgm:prSet presAssocID="{F1E64C87-99B2-43E3-8509-77AF7A5AE501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BF18456-D0F5-4854-8E3A-4F48835D4BC0}" type="pres">
      <dgm:prSet presAssocID="{F1E64C87-99B2-43E3-8509-77AF7A5AE501}" presName="gear3srcNode" presStyleLbl="node1" presStyleIdx="2" presStyleCnt="3"/>
      <dgm:spPr/>
    </dgm:pt>
    <dgm:pt modelId="{C86E1112-5B03-4763-9A14-40DA0D188063}" type="pres">
      <dgm:prSet presAssocID="{F1E64C87-99B2-43E3-8509-77AF7A5AE501}" presName="gear3dstNode" presStyleLbl="node1" presStyleIdx="2" presStyleCnt="3"/>
      <dgm:spPr/>
    </dgm:pt>
    <dgm:pt modelId="{3A9F0701-914A-401B-B614-60F0718DC729}" type="pres">
      <dgm:prSet presAssocID="{B46B28F6-07FE-49B1-A180-A944DBCEF433}" presName="connector1" presStyleLbl="sibTrans2D1" presStyleIdx="0" presStyleCnt="3" custScaleX="87080" custScaleY="84676" custLinFactNeighborX="-6377" custLinFactNeighborY="229"/>
      <dgm:spPr/>
    </dgm:pt>
    <dgm:pt modelId="{36679735-50CE-4369-888F-FC834712AEE4}" type="pres">
      <dgm:prSet presAssocID="{9679CABD-9112-4E9B-9014-7E1CCBD545DC}" presName="connector2" presStyleLbl="sibTrans2D1" presStyleIdx="1" presStyleCnt="3"/>
      <dgm:spPr/>
    </dgm:pt>
    <dgm:pt modelId="{138004F0-1403-4303-AF78-4AFD13008DB3}" type="pres">
      <dgm:prSet presAssocID="{3DD8C5B1-D686-49F6-98E9-CE311BC4AD61}" presName="connector3" presStyleLbl="sibTrans2D1" presStyleIdx="2" presStyleCnt="3"/>
      <dgm:spPr/>
    </dgm:pt>
  </dgm:ptLst>
  <dgm:cxnLst>
    <dgm:cxn modelId="{2603CE1F-89C9-4544-A1E9-24B852C87E64}" type="presOf" srcId="{3EE5800C-05DC-4534-9ADF-C369B5FB5B08}" destId="{0B53E2F9-22B3-45A5-B7EC-ED4A690D4E04}" srcOrd="2" destOrd="0" presId="urn:microsoft.com/office/officeart/2005/8/layout/gear1"/>
    <dgm:cxn modelId="{F4F5A425-72FF-4010-AC96-619CBAC45ECE}" srcId="{D892B862-C2E6-45E3-B2FD-EB287D3CB5E8}" destId="{F1E64C87-99B2-43E3-8509-77AF7A5AE501}" srcOrd="2" destOrd="0" parTransId="{74E6379A-ACDC-467C-BAEA-860684306360}" sibTransId="{3DD8C5B1-D686-49F6-98E9-CE311BC4AD61}"/>
    <dgm:cxn modelId="{2175CD27-6DBD-45D3-B944-6550293AFD91}" type="presOf" srcId="{3DD8C5B1-D686-49F6-98E9-CE311BC4AD61}" destId="{138004F0-1403-4303-AF78-4AFD13008DB3}" srcOrd="0" destOrd="0" presId="urn:microsoft.com/office/officeart/2005/8/layout/gear1"/>
    <dgm:cxn modelId="{E011A841-2AA9-4A2F-B98C-6CCBA09A3991}" type="presOf" srcId="{F1E64C87-99B2-43E3-8509-77AF7A5AE501}" destId="{C97A039D-B049-416B-8FB6-183F2267CE52}" srcOrd="0" destOrd="0" presId="urn:microsoft.com/office/officeart/2005/8/layout/gear1"/>
    <dgm:cxn modelId="{DC46716D-C8F7-4255-96EF-39729C24F395}" type="presOf" srcId="{D892B862-C2E6-45E3-B2FD-EB287D3CB5E8}" destId="{DA07DC13-CE9C-406A-BBE4-EE8388A7B9F1}" srcOrd="0" destOrd="0" presId="urn:microsoft.com/office/officeart/2005/8/layout/gear1"/>
    <dgm:cxn modelId="{105A2779-6C82-4C93-A1A6-24982F00DDF8}" type="presOf" srcId="{F1E64C87-99B2-43E3-8509-77AF7A5AE501}" destId="{E15ED7AC-825C-4346-BCBE-81D055F5B29B}" srcOrd="1" destOrd="0" presId="urn:microsoft.com/office/officeart/2005/8/layout/gear1"/>
    <dgm:cxn modelId="{B02D837A-5AF0-45FB-8635-3BAB331BE4E3}" type="presOf" srcId="{F1E64C87-99B2-43E3-8509-77AF7A5AE501}" destId="{C86E1112-5B03-4763-9A14-40DA0D188063}" srcOrd="3" destOrd="0" presId="urn:microsoft.com/office/officeart/2005/8/layout/gear1"/>
    <dgm:cxn modelId="{227CC586-9C53-4784-8263-5FFBB0929A43}" type="presOf" srcId="{3EE5800C-05DC-4534-9ADF-C369B5FB5B08}" destId="{F5805027-10AE-401A-BEA7-394A3AE87AC0}" srcOrd="0" destOrd="0" presId="urn:microsoft.com/office/officeart/2005/8/layout/gear1"/>
    <dgm:cxn modelId="{A589428D-A79A-41FF-97A9-341BA6E544E2}" type="presOf" srcId="{9679CABD-9112-4E9B-9014-7E1CCBD545DC}" destId="{36679735-50CE-4369-888F-FC834712AEE4}" srcOrd="0" destOrd="0" presId="urn:microsoft.com/office/officeart/2005/8/layout/gear1"/>
    <dgm:cxn modelId="{FF30539A-5FB7-481D-9D42-93C41C610D87}" type="presOf" srcId="{90A8476E-00A3-4C59-AB32-DD1EB0B68D0C}" destId="{1C9AA968-D581-49F1-84BF-9BDB7E1101DB}" srcOrd="2" destOrd="0" presId="urn:microsoft.com/office/officeart/2005/8/layout/gear1"/>
    <dgm:cxn modelId="{4BCC619D-1691-4C0D-AEDE-6BADB822D98A}" srcId="{D892B862-C2E6-45E3-B2FD-EB287D3CB5E8}" destId="{3EE5800C-05DC-4534-9ADF-C369B5FB5B08}" srcOrd="1" destOrd="0" parTransId="{C6C1AB9B-AF31-47EC-8D6C-E3279080003A}" sibTransId="{9679CABD-9112-4E9B-9014-7E1CCBD545DC}"/>
    <dgm:cxn modelId="{62B488B4-C768-4433-8F22-63778E774C13}" type="presOf" srcId="{90A8476E-00A3-4C59-AB32-DD1EB0B68D0C}" destId="{1C38B288-C3AC-4CFE-BE43-24C75039334D}" srcOrd="0" destOrd="0" presId="urn:microsoft.com/office/officeart/2005/8/layout/gear1"/>
    <dgm:cxn modelId="{9C2306BF-791D-4235-AAC1-966AD47D4C74}" type="presOf" srcId="{B46B28F6-07FE-49B1-A180-A944DBCEF433}" destId="{3A9F0701-914A-401B-B614-60F0718DC729}" srcOrd="0" destOrd="0" presId="urn:microsoft.com/office/officeart/2005/8/layout/gear1"/>
    <dgm:cxn modelId="{4AA7A3C8-AEE9-4ECE-9194-DA8F202A6C3A}" srcId="{D892B862-C2E6-45E3-B2FD-EB287D3CB5E8}" destId="{90A8476E-00A3-4C59-AB32-DD1EB0B68D0C}" srcOrd="0" destOrd="0" parTransId="{1766F715-6FB3-4552-AE1E-8194B9488334}" sibTransId="{B46B28F6-07FE-49B1-A180-A944DBCEF433}"/>
    <dgm:cxn modelId="{DAEE6ACB-F686-4B4F-841F-6F59891B03D3}" type="presOf" srcId="{F1E64C87-99B2-43E3-8509-77AF7A5AE501}" destId="{2BF18456-D0F5-4854-8E3A-4F48835D4BC0}" srcOrd="2" destOrd="0" presId="urn:microsoft.com/office/officeart/2005/8/layout/gear1"/>
    <dgm:cxn modelId="{9180D6E7-6CAD-462C-A0E4-64BB425F0B15}" type="presOf" srcId="{3EE5800C-05DC-4534-9ADF-C369B5FB5B08}" destId="{99B5DB27-C4FA-43E7-8A05-F029687C45B4}" srcOrd="1" destOrd="0" presId="urn:microsoft.com/office/officeart/2005/8/layout/gear1"/>
    <dgm:cxn modelId="{7FFE09F0-E512-43E4-B8F4-BB5978DA2D11}" type="presOf" srcId="{90A8476E-00A3-4C59-AB32-DD1EB0B68D0C}" destId="{9528F967-3898-445C-AF7C-413D4CF336DA}" srcOrd="1" destOrd="0" presId="urn:microsoft.com/office/officeart/2005/8/layout/gear1"/>
    <dgm:cxn modelId="{73B97F29-DBC6-49E8-B186-39FDAD885D1C}" type="presParOf" srcId="{DA07DC13-CE9C-406A-BBE4-EE8388A7B9F1}" destId="{1C38B288-C3AC-4CFE-BE43-24C75039334D}" srcOrd="0" destOrd="0" presId="urn:microsoft.com/office/officeart/2005/8/layout/gear1"/>
    <dgm:cxn modelId="{4C8DE339-6E89-411B-B4D7-026F4FAF4DFB}" type="presParOf" srcId="{DA07DC13-CE9C-406A-BBE4-EE8388A7B9F1}" destId="{9528F967-3898-445C-AF7C-413D4CF336DA}" srcOrd="1" destOrd="0" presId="urn:microsoft.com/office/officeart/2005/8/layout/gear1"/>
    <dgm:cxn modelId="{973073A7-34A4-4577-A90A-165881332E87}" type="presParOf" srcId="{DA07DC13-CE9C-406A-BBE4-EE8388A7B9F1}" destId="{1C9AA968-D581-49F1-84BF-9BDB7E1101DB}" srcOrd="2" destOrd="0" presId="urn:microsoft.com/office/officeart/2005/8/layout/gear1"/>
    <dgm:cxn modelId="{EBA92AD1-CF47-413C-A42A-3CBBBA75CD79}" type="presParOf" srcId="{DA07DC13-CE9C-406A-BBE4-EE8388A7B9F1}" destId="{F5805027-10AE-401A-BEA7-394A3AE87AC0}" srcOrd="3" destOrd="0" presId="urn:microsoft.com/office/officeart/2005/8/layout/gear1"/>
    <dgm:cxn modelId="{2AB9E553-CCC8-4497-8734-3D01CFECE997}" type="presParOf" srcId="{DA07DC13-CE9C-406A-BBE4-EE8388A7B9F1}" destId="{99B5DB27-C4FA-43E7-8A05-F029687C45B4}" srcOrd="4" destOrd="0" presId="urn:microsoft.com/office/officeart/2005/8/layout/gear1"/>
    <dgm:cxn modelId="{3E3E5E41-9F67-4B04-98F7-A2FF0F5701A7}" type="presParOf" srcId="{DA07DC13-CE9C-406A-BBE4-EE8388A7B9F1}" destId="{0B53E2F9-22B3-45A5-B7EC-ED4A690D4E04}" srcOrd="5" destOrd="0" presId="urn:microsoft.com/office/officeart/2005/8/layout/gear1"/>
    <dgm:cxn modelId="{4969C06C-FBC8-47A3-B12E-6203910883CD}" type="presParOf" srcId="{DA07DC13-CE9C-406A-BBE4-EE8388A7B9F1}" destId="{C97A039D-B049-416B-8FB6-183F2267CE52}" srcOrd="6" destOrd="0" presId="urn:microsoft.com/office/officeart/2005/8/layout/gear1"/>
    <dgm:cxn modelId="{414DE353-6C51-4FF4-96A9-92819EE6F350}" type="presParOf" srcId="{DA07DC13-CE9C-406A-BBE4-EE8388A7B9F1}" destId="{E15ED7AC-825C-4346-BCBE-81D055F5B29B}" srcOrd="7" destOrd="0" presId="urn:microsoft.com/office/officeart/2005/8/layout/gear1"/>
    <dgm:cxn modelId="{9CE5117F-82C5-401F-AA07-E15CF54DE627}" type="presParOf" srcId="{DA07DC13-CE9C-406A-BBE4-EE8388A7B9F1}" destId="{2BF18456-D0F5-4854-8E3A-4F48835D4BC0}" srcOrd="8" destOrd="0" presId="urn:microsoft.com/office/officeart/2005/8/layout/gear1"/>
    <dgm:cxn modelId="{3564BF2D-80B4-4668-95E7-3F2D65EC491E}" type="presParOf" srcId="{DA07DC13-CE9C-406A-BBE4-EE8388A7B9F1}" destId="{C86E1112-5B03-4763-9A14-40DA0D188063}" srcOrd="9" destOrd="0" presId="urn:microsoft.com/office/officeart/2005/8/layout/gear1"/>
    <dgm:cxn modelId="{1A2AE619-5671-42E7-BFDC-C8186E2510A4}" type="presParOf" srcId="{DA07DC13-CE9C-406A-BBE4-EE8388A7B9F1}" destId="{3A9F0701-914A-401B-B614-60F0718DC729}" srcOrd="10" destOrd="0" presId="urn:microsoft.com/office/officeart/2005/8/layout/gear1"/>
    <dgm:cxn modelId="{859055DB-DAD3-42F8-BCE2-CD0CD1FA8E10}" type="presParOf" srcId="{DA07DC13-CE9C-406A-BBE4-EE8388A7B9F1}" destId="{36679735-50CE-4369-888F-FC834712AEE4}" srcOrd="11" destOrd="0" presId="urn:microsoft.com/office/officeart/2005/8/layout/gear1"/>
    <dgm:cxn modelId="{7F71BB9F-5BCF-45F6-991A-48299384F326}" type="presParOf" srcId="{DA07DC13-CE9C-406A-BBE4-EE8388A7B9F1}" destId="{138004F0-1403-4303-AF78-4AFD13008DB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0DB2F3-6403-4583-B6DE-3BA3F7D0023F}" type="doc">
      <dgm:prSet loTypeId="urn:microsoft.com/office/officeart/2005/8/layout/vList5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71904DC-E7E3-4505-BEB6-27FA7A2F59A1}">
      <dgm:prSet phldrT="[Text]"/>
      <dgm:spPr/>
      <dgm:t>
        <a:bodyPr/>
        <a:lstStyle/>
        <a:p>
          <a:r>
            <a:rPr lang="en-US" dirty="0"/>
            <a:t>Power Consumption</a:t>
          </a:r>
        </a:p>
      </dgm:t>
    </dgm:pt>
    <dgm:pt modelId="{A678FED2-5D8A-4B94-880A-BF3DD20953DB}" type="parTrans" cxnId="{1D92BA07-5FC9-47E0-889F-8D902FC850CD}">
      <dgm:prSet/>
      <dgm:spPr/>
      <dgm:t>
        <a:bodyPr/>
        <a:lstStyle/>
        <a:p>
          <a:endParaRPr lang="en-US"/>
        </a:p>
      </dgm:t>
    </dgm:pt>
    <dgm:pt modelId="{3467BA43-04B7-4830-83A5-4EDE59693ECD}" type="sibTrans" cxnId="{1D92BA07-5FC9-47E0-889F-8D902FC850CD}">
      <dgm:prSet/>
      <dgm:spPr/>
      <dgm:t>
        <a:bodyPr/>
        <a:lstStyle/>
        <a:p>
          <a:endParaRPr lang="en-US"/>
        </a:p>
      </dgm:t>
    </dgm:pt>
    <dgm:pt modelId="{9DDCC7D0-FB38-45B2-9F4E-1C7B2C0894ED}">
      <dgm:prSet phldrT="[Text]"/>
      <dgm:spPr/>
      <dgm:t>
        <a:bodyPr/>
        <a:lstStyle/>
        <a:p>
          <a:r>
            <a:rPr lang="en-US" dirty="0"/>
            <a:t>Dominated by Synapse </a:t>
          </a:r>
          <a:r>
            <a:rPr lang="en-US" dirty="0" err="1"/>
            <a:t>Transconductors</a:t>
          </a:r>
          <a:endParaRPr lang="en-US" dirty="0"/>
        </a:p>
      </dgm:t>
    </dgm:pt>
    <dgm:pt modelId="{2EAC0E81-B038-4BE4-BC72-A44417FC0848}" type="parTrans" cxnId="{F034254D-2487-4363-ADEA-A05B076529CE}">
      <dgm:prSet/>
      <dgm:spPr/>
      <dgm:t>
        <a:bodyPr/>
        <a:lstStyle/>
        <a:p>
          <a:endParaRPr lang="en-US"/>
        </a:p>
      </dgm:t>
    </dgm:pt>
    <dgm:pt modelId="{1B47049B-0C97-47E5-AA02-BD15D96BBA55}" type="sibTrans" cxnId="{F034254D-2487-4363-ADEA-A05B076529CE}">
      <dgm:prSet/>
      <dgm:spPr/>
      <dgm:t>
        <a:bodyPr/>
        <a:lstStyle/>
        <a:p>
          <a:endParaRPr lang="en-US"/>
        </a:p>
      </dgm:t>
    </dgm:pt>
    <dgm:pt modelId="{78AF3858-0C5F-4818-9E57-83C65482938E}">
      <dgm:prSet phldrT="[Text]"/>
      <dgm:spPr/>
      <dgm:t>
        <a:bodyPr/>
        <a:lstStyle/>
        <a:p>
          <a:pPr rtl="0"/>
          <a:r>
            <a:rPr lang="en-US" dirty="0"/>
            <a:t>Large number of Synapses</a:t>
          </a:r>
        </a:p>
      </dgm:t>
    </dgm:pt>
    <dgm:pt modelId="{CD0C1145-3C3D-46D5-8BFA-2B9DB7DB6682}" type="parTrans" cxnId="{99656D00-24D1-4828-AC17-B3EED2F406D8}">
      <dgm:prSet/>
      <dgm:spPr/>
      <dgm:t>
        <a:bodyPr/>
        <a:lstStyle/>
        <a:p>
          <a:endParaRPr lang="en-US"/>
        </a:p>
      </dgm:t>
    </dgm:pt>
    <dgm:pt modelId="{A2522175-44AF-418F-A363-53F2B715604F}" type="sibTrans" cxnId="{99656D00-24D1-4828-AC17-B3EED2F406D8}">
      <dgm:prSet/>
      <dgm:spPr/>
      <dgm:t>
        <a:bodyPr/>
        <a:lstStyle/>
        <a:p>
          <a:endParaRPr lang="en-US"/>
        </a:p>
      </dgm:t>
    </dgm:pt>
    <dgm:pt modelId="{4E381F76-7DA8-44F4-9582-F67EE4C0FACA}">
      <dgm:prSet phldrT="[Text]"/>
      <dgm:spPr/>
      <dgm:t>
        <a:bodyPr/>
        <a:lstStyle/>
        <a:p>
          <a:pPr rtl="0"/>
          <a:r>
            <a:rPr lang="en-US" dirty="0"/>
            <a:t>Matching and Tuning Requirements</a:t>
          </a:r>
        </a:p>
      </dgm:t>
    </dgm:pt>
    <dgm:pt modelId="{4B4CBC16-4364-44E7-B6D0-2488522CBDEE}" type="parTrans" cxnId="{D10751C7-B048-4BF4-AD78-D7AB2C8BA347}">
      <dgm:prSet/>
      <dgm:spPr/>
      <dgm:t>
        <a:bodyPr/>
        <a:lstStyle/>
        <a:p>
          <a:endParaRPr lang="en-US"/>
        </a:p>
      </dgm:t>
    </dgm:pt>
    <dgm:pt modelId="{E106CB29-90F4-4517-9647-B5D908ECEA73}" type="sibTrans" cxnId="{D10751C7-B048-4BF4-AD78-D7AB2C8BA347}">
      <dgm:prSet/>
      <dgm:spPr/>
      <dgm:t>
        <a:bodyPr/>
        <a:lstStyle/>
        <a:p>
          <a:endParaRPr lang="en-US"/>
        </a:p>
      </dgm:t>
    </dgm:pt>
    <dgm:pt modelId="{C9653819-5745-4291-AE70-4C7DF637BDDD}">
      <dgm:prSet phldrT="[Text]"/>
      <dgm:spPr/>
      <dgm:t>
        <a:bodyPr/>
        <a:lstStyle/>
        <a:p>
          <a:r>
            <a:rPr lang="en-US" dirty="0"/>
            <a:t>Synapse </a:t>
          </a:r>
          <a:r>
            <a:rPr lang="en-US" dirty="0" err="1"/>
            <a:t>Transconductance</a:t>
          </a:r>
          <a:r>
            <a:rPr lang="en-US" dirty="0"/>
            <a:t> needs to be tunable</a:t>
          </a:r>
        </a:p>
      </dgm:t>
    </dgm:pt>
    <dgm:pt modelId="{FD998C41-BE02-4A69-838B-0E1180784234}" type="parTrans" cxnId="{EC2BF584-E697-46EA-94F2-3A4CCFA93DB3}">
      <dgm:prSet/>
      <dgm:spPr/>
      <dgm:t>
        <a:bodyPr/>
        <a:lstStyle/>
        <a:p>
          <a:endParaRPr lang="en-US"/>
        </a:p>
      </dgm:t>
    </dgm:pt>
    <dgm:pt modelId="{49F1B180-B8A2-46EA-B9B8-7CF94A40868F}" type="sibTrans" cxnId="{EC2BF584-E697-46EA-94F2-3A4CCFA93DB3}">
      <dgm:prSet/>
      <dgm:spPr/>
      <dgm:t>
        <a:bodyPr/>
        <a:lstStyle/>
        <a:p>
          <a:endParaRPr lang="en-US"/>
        </a:p>
      </dgm:t>
    </dgm:pt>
    <dgm:pt modelId="{5C41B61B-41D1-40DD-B3C8-9D45B993AF4B}">
      <dgm:prSet phldrT="[Text]"/>
      <dgm:spPr/>
      <dgm:t>
        <a:bodyPr/>
        <a:lstStyle/>
        <a:p>
          <a:r>
            <a:rPr lang="en-US" dirty="0"/>
            <a:t>Synapses must be well matched</a:t>
          </a:r>
        </a:p>
      </dgm:t>
    </dgm:pt>
    <dgm:pt modelId="{616328E7-3EBE-4458-99D0-4EC7DA10872A}" type="parTrans" cxnId="{36FF2CA9-C599-44BC-BDDE-7C273AD9FC0F}">
      <dgm:prSet/>
      <dgm:spPr/>
      <dgm:t>
        <a:bodyPr/>
        <a:lstStyle/>
        <a:p>
          <a:endParaRPr lang="en-US"/>
        </a:p>
      </dgm:t>
    </dgm:pt>
    <dgm:pt modelId="{19052EA1-3E8B-42EB-8D96-85DD50517AD0}" type="sibTrans" cxnId="{36FF2CA9-C599-44BC-BDDE-7C273AD9FC0F}">
      <dgm:prSet/>
      <dgm:spPr/>
      <dgm:t>
        <a:bodyPr/>
        <a:lstStyle/>
        <a:p>
          <a:endParaRPr lang="en-US"/>
        </a:p>
      </dgm:t>
    </dgm:pt>
    <dgm:pt modelId="{C3144E39-AFCB-4E79-8FA7-378728DDAA8E}">
      <dgm:prSet phldrT="[Text]"/>
      <dgm:spPr/>
      <dgm:t>
        <a:bodyPr/>
        <a:lstStyle/>
        <a:p>
          <a:r>
            <a:rPr lang="en-US" dirty="0"/>
            <a:t>Speed Limitations</a:t>
          </a:r>
        </a:p>
      </dgm:t>
    </dgm:pt>
    <dgm:pt modelId="{BAE6B444-1A67-4173-A6E6-E90EACCBFB34}" type="parTrans" cxnId="{85CE3679-75F6-49E9-AA3D-E4214FE8A334}">
      <dgm:prSet/>
      <dgm:spPr/>
      <dgm:t>
        <a:bodyPr/>
        <a:lstStyle/>
        <a:p>
          <a:endParaRPr lang="en-US"/>
        </a:p>
      </dgm:t>
    </dgm:pt>
    <dgm:pt modelId="{DF305587-AC6A-4ADA-8BE8-AAC9ED05FB4E}" type="sibTrans" cxnId="{85CE3679-75F6-49E9-AA3D-E4214FE8A334}">
      <dgm:prSet/>
      <dgm:spPr/>
      <dgm:t>
        <a:bodyPr/>
        <a:lstStyle/>
        <a:p>
          <a:endParaRPr lang="en-US"/>
        </a:p>
      </dgm:t>
    </dgm:pt>
    <dgm:pt modelId="{518833E9-1CAB-46BD-86E4-6D6BE5A3D3F2}">
      <dgm:prSet phldrT="[Text]"/>
      <dgm:spPr/>
      <dgm:t>
        <a:bodyPr/>
        <a:lstStyle/>
        <a:p>
          <a:r>
            <a:rPr lang="en-US" dirty="0"/>
            <a:t>Neuron C &gt;&gt; </a:t>
          </a:r>
          <a:r>
            <a:rPr lang="en-US" dirty="0" err="1"/>
            <a:t>Parasitics</a:t>
          </a:r>
          <a:r>
            <a:rPr lang="en-US" dirty="0"/>
            <a:t> for Robustness</a:t>
          </a:r>
        </a:p>
      </dgm:t>
    </dgm:pt>
    <dgm:pt modelId="{7AEFDB83-6493-4573-9CED-795FB39964E8}" type="parTrans" cxnId="{9128AD16-417A-4B8C-A251-98A614FE52A6}">
      <dgm:prSet/>
      <dgm:spPr/>
      <dgm:t>
        <a:bodyPr/>
        <a:lstStyle/>
        <a:p>
          <a:endParaRPr lang="en-US"/>
        </a:p>
      </dgm:t>
    </dgm:pt>
    <dgm:pt modelId="{CFC6A906-76B2-4DCC-A22C-8E4C295E21F8}" type="sibTrans" cxnId="{9128AD16-417A-4B8C-A251-98A614FE52A6}">
      <dgm:prSet/>
      <dgm:spPr/>
      <dgm:t>
        <a:bodyPr/>
        <a:lstStyle/>
        <a:p>
          <a:endParaRPr lang="en-US"/>
        </a:p>
      </dgm:t>
    </dgm:pt>
    <dgm:pt modelId="{56BC6031-B1FD-4488-927E-0D1F6E821FF9}">
      <dgm:prSet phldrT="[Text]"/>
      <dgm:spPr/>
      <dgm:t>
        <a:bodyPr/>
        <a:lstStyle/>
        <a:p>
          <a:r>
            <a:rPr lang="en-US" dirty="0"/>
            <a:t>Lower RC means more power consumption</a:t>
          </a:r>
        </a:p>
      </dgm:t>
    </dgm:pt>
    <dgm:pt modelId="{319F9938-D64F-4855-92AF-8F51FC4D2F7E}" type="parTrans" cxnId="{60BCC641-57BA-436E-8802-810B73D44327}">
      <dgm:prSet/>
      <dgm:spPr/>
      <dgm:t>
        <a:bodyPr/>
        <a:lstStyle/>
        <a:p>
          <a:endParaRPr lang="en-US"/>
        </a:p>
      </dgm:t>
    </dgm:pt>
    <dgm:pt modelId="{1E2C78E9-D8F3-48F3-AC4D-196B4136E260}" type="sibTrans" cxnId="{60BCC641-57BA-436E-8802-810B73D44327}">
      <dgm:prSet/>
      <dgm:spPr/>
      <dgm:t>
        <a:bodyPr/>
        <a:lstStyle/>
        <a:p>
          <a:endParaRPr lang="en-US"/>
        </a:p>
      </dgm:t>
    </dgm:pt>
    <dgm:pt modelId="{259B0EC3-D7B6-4F59-BB43-0F55FDE3EBCE}" type="pres">
      <dgm:prSet presAssocID="{730DB2F3-6403-4583-B6DE-3BA3F7D0023F}" presName="Name0" presStyleCnt="0">
        <dgm:presLayoutVars>
          <dgm:dir/>
          <dgm:animLvl val="lvl"/>
          <dgm:resizeHandles val="exact"/>
        </dgm:presLayoutVars>
      </dgm:prSet>
      <dgm:spPr/>
    </dgm:pt>
    <dgm:pt modelId="{020DDEE2-6EAE-47D2-BC43-26EFB50CC2E6}" type="pres">
      <dgm:prSet presAssocID="{871904DC-E7E3-4505-BEB6-27FA7A2F59A1}" presName="linNode" presStyleCnt="0"/>
      <dgm:spPr/>
    </dgm:pt>
    <dgm:pt modelId="{C9E79D2D-ED20-4A45-8F71-1C87E6207368}" type="pres">
      <dgm:prSet presAssocID="{871904DC-E7E3-4505-BEB6-27FA7A2F59A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D4BCC02-4DB7-46F7-9895-AA207B87D8C9}" type="pres">
      <dgm:prSet presAssocID="{871904DC-E7E3-4505-BEB6-27FA7A2F59A1}" presName="descendantText" presStyleLbl="alignAccFollowNode1" presStyleIdx="0" presStyleCnt="3">
        <dgm:presLayoutVars>
          <dgm:bulletEnabled val="1"/>
        </dgm:presLayoutVars>
      </dgm:prSet>
      <dgm:spPr/>
    </dgm:pt>
    <dgm:pt modelId="{7A86FF45-B0E7-44A1-9500-FD18F0B95E35}" type="pres">
      <dgm:prSet presAssocID="{3467BA43-04B7-4830-83A5-4EDE59693ECD}" presName="sp" presStyleCnt="0"/>
      <dgm:spPr/>
    </dgm:pt>
    <dgm:pt modelId="{999898A1-793F-4C52-90AE-6026FB5F811D}" type="pres">
      <dgm:prSet presAssocID="{4E381F76-7DA8-44F4-9582-F67EE4C0FACA}" presName="linNode" presStyleCnt="0"/>
      <dgm:spPr/>
    </dgm:pt>
    <dgm:pt modelId="{4DF10095-2305-4815-AF26-6526B7CE6A91}" type="pres">
      <dgm:prSet presAssocID="{4E381F76-7DA8-44F4-9582-F67EE4C0FAC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E1CA471-4BFD-4FA3-828D-1F423C394E8A}" type="pres">
      <dgm:prSet presAssocID="{4E381F76-7DA8-44F4-9582-F67EE4C0FACA}" presName="descendantText" presStyleLbl="alignAccFollowNode1" presStyleIdx="1" presStyleCnt="3">
        <dgm:presLayoutVars>
          <dgm:bulletEnabled val="1"/>
        </dgm:presLayoutVars>
      </dgm:prSet>
      <dgm:spPr/>
    </dgm:pt>
    <dgm:pt modelId="{32B5E34F-FC34-4ECE-AD8A-C76FEDE010B4}" type="pres">
      <dgm:prSet presAssocID="{E106CB29-90F4-4517-9647-B5D908ECEA73}" presName="sp" presStyleCnt="0"/>
      <dgm:spPr/>
    </dgm:pt>
    <dgm:pt modelId="{D89EA75B-FC4E-4E2B-9DC2-5144695FBBFA}" type="pres">
      <dgm:prSet presAssocID="{C3144E39-AFCB-4E79-8FA7-378728DDAA8E}" presName="linNode" presStyleCnt="0"/>
      <dgm:spPr/>
    </dgm:pt>
    <dgm:pt modelId="{512848AB-196C-4E75-BE03-1BC52028F125}" type="pres">
      <dgm:prSet presAssocID="{C3144E39-AFCB-4E79-8FA7-378728DDAA8E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6F3C634E-9B68-4AF2-8822-A53118704A89}" type="pres">
      <dgm:prSet presAssocID="{C3144E39-AFCB-4E79-8FA7-378728DDAA8E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99656D00-24D1-4828-AC17-B3EED2F406D8}" srcId="{871904DC-E7E3-4505-BEB6-27FA7A2F59A1}" destId="{78AF3858-0C5F-4818-9E57-83C65482938E}" srcOrd="1" destOrd="0" parTransId="{CD0C1145-3C3D-46D5-8BFA-2B9DB7DB6682}" sibTransId="{A2522175-44AF-418F-A363-53F2B715604F}"/>
    <dgm:cxn modelId="{486A7803-644B-4E5D-9CBA-6D3B28882393}" type="presOf" srcId="{9DDCC7D0-FB38-45B2-9F4E-1C7B2C0894ED}" destId="{AD4BCC02-4DB7-46F7-9895-AA207B87D8C9}" srcOrd="0" destOrd="0" presId="urn:microsoft.com/office/officeart/2005/8/layout/vList5"/>
    <dgm:cxn modelId="{1D92BA07-5FC9-47E0-889F-8D902FC850CD}" srcId="{730DB2F3-6403-4583-B6DE-3BA3F7D0023F}" destId="{871904DC-E7E3-4505-BEB6-27FA7A2F59A1}" srcOrd="0" destOrd="0" parTransId="{A678FED2-5D8A-4B94-880A-BF3DD20953DB}" sibTransId="{3467BA43-04B7-4830-83A5-4EDE59693ECD}"/>
    <dgm:cxn modelId="{0225460D-1FDF-4573-A853-C2BC1DD3F688}" type="presOf" srcId="{730DB2F3-6403-4583-B6DE-3BA3F7D0023F}" destId="{259B0EC3-D7B6-4F59-BB43-0F55FDE3EBCE}" srcOrd="0" destOrd="0" presId="urn:microsoft.com/office/officeart/2005/8/layout/vList5"/>
    <dgm:cxn modelId="{9128AD16-417A-4B8C-A251-98A614FE52A6}" srcId="{C3144E39-AFCB-4E79-8FA7-378728DDAA8E}" destId="{518833E9-1CAB-46BD-86E4-6D6BE5A3D3F2}" srcOrd="0" destOrd="0" parTransId="{7AEFDB83-6493-4573-9CED-795FB39964E8}" sibTransId="{CFC6A906-76B2-4DCC-A22C-8E4C295E21F8}"/>
    <dgm:cxn modelId="{24983433-F321-44C2-8729-C7601B3577C9}" type="presOf" srcId="{518833E9-1CAB-46BD-86E4-6D6BE5A3D3F2}" destId="{6F3C634E-9B68-4AF2-8822-A53118704A89}" srcOrd="0" destOrd="0" presId="urn:microsoft.com/office/officeart/2005/8/layout/vList5"/>
    <dgm:cxn modelId="{60BCC641-57BA-436E-8802-810B73D44327}" srcId="{C3144E39-AFCB-4E79-8FA7-378728DDAA8E}" destId="{56BC6031-B1FD-4488-927E-0D1F6E821FF9}" srcOrd="1" destOrd="0" parTransId="{319F9938-D64F-4855-92AF-8F51FC4D2F7E}" sibTransId="{1E2C78E9-D8F3-48F3-AC4D-196B4136E260}"/>
    <dgm:cxn modelId="{CABBDE6A-F6E4-452E-9E4D-98FBE53D39BB}" type="presOf" srcId="{C9653819-5745-4291-AE70-4C7DF637BDDD}" destId="{8E1CA471-4BFD-4FA3-828D-1F423C394E8A}" srcOrd="0" destOrd="0" presId="urn:microsoft.com/office/officeart/2005/8/layout/vList5"/>
    <dgm:cxn modelId="{F034254D-2487-4363-ADEA-A05B076529CE}" srcId="{871904DC-E7E3-4505-BEB6-27FA7A2F59A1}" destId="{9DDCC7D0-FB38-45B2-9F4E-1C7B2C0894ED}" srcOrd="0" destOrd="0" parTransId="{2EAC0E81-B038-4BE4-BC72-A44417FC0848}" sibTransId="{1B47049B-0C97-47E5-AA02-BD15D96BBA55}"/>
    <dgm:cxn modelId="{1826CB6D-1EED-4283-B0BE-A7D5DCD09C1C}" type="presOf" srcId="{56BC6031-B1FD-4488-927E-0D1F6E821FF9}" destId="{6F3C634E-9B68-4AF2-8822-A53118704A89}" srcOrd="0" destOrd="1" presId="urn:microsoft.com/office/officeart/2005/8/layout/vList5"/>
    <dgm:cxn modelId="{85CE3679-75F6-49E9-AA3D-E4214FE8A334}" srcId="{730DB2F3-6403-4583-B6DE-3BA3F7D0023F}" destId="{C3144E39-AFCB-4E79-8FA7-378728DDAA8E}" srcOrd="2" destOrd="0" parTransId="{BAE6B444-1A67-4173-A6E6-E90EACCBFB34}" sibTransId="{DF305587-AC6A-4ADA-8BE8-AAC9ED05FB4E}"/>
    <dgm:cxn modelId="{4E139779-4B17-4632-A070-EBDD532A937C}" type="presOf" srcId="{5C41B61B-41D1-40DD-B3C8-9D45B993AF4B}" destId="{8E1CA471-4BFD-4FA3-828D-1F423C394E8A}" srcOrd="0" destOrd="1" presId="urn:microsoft.com/office/officeart/2005/8/layout/vList5"/>
    <dgm:cxn modelId="{EC2BF584-E697-46EA-94F2-3A4CCFA93DB3}" srcId="{4E381F76-7DA8-44F4-9582-F67EE4C0FACA}" destId="{C9653819-5745-4291-AE70-4C7DF637BDDD}" srcOrd="0" destOrd="0" parTransId="{FD998C41-BE02-4A69-838B-0E1180784234}" sibTransId="{49F1B180-B8A2-46EA-B9B8-7CF94A40868F}"/>
    <dgm:cxn modelId="{1CEFCD8F-D98C-429B-8943-E6F23A5FF469}" type="presOf" srcId="{C3144E39-AFCB-4E79-8FA7-378728DDAA8E}" destId="{512848AB-196C-4E75-BE03-1BC52028F125}" srcOrd="0" destOrd="0" presId="urn:microsoft.com/office/officeart/2005/8/layout/vList5"/>
    <dgm:cxn modelId="{36FF2CA9-C599-44BC-BDDE-7C273AD9FC0F}" srcId="{4E381F76-7DA8-44F4-9582-F67EE4C0FACA}" destId="{5C41B61B-41D1-40DD-B3C8-9D45B993AF4B}" srcOrd="1" destOrd="0" parTransId="{616328E7-3EBE-4458-99D0-4EC7DA10872A}" sibTransId="{19052EA1-3E8B-42EB-8D96-85DD50517AD0}"/>
    <dgm:cxn modelId="{5E29C4BB-58E2-4C12-92ED-2C69376CF32F}" type="presOf" srcId="{4E381F76-7DA8-44F4-9582-F67EE4C0FACA}" destId="{4DF10095-2305-4815-AF26-6526B7CE6A91}" srcOrd="0" destOrd="0" presId="urn:microsoft.com/office/officeart/2005/8/layout/vList5"/>
    <dgm:cxn modelId="{EA1EC1C1-65A8-4374-938A-8C7D4184A439}" type="presOf" srcId="{78AF3858-0C5F-4818-9E57-83C65482938E}" destId="{AD4BCC02-4DB7-46F7-9895-AA207B87D8C9}" srcOrd="0" destOrd="1" presId="urn:microsoft.com/office/officeart/2005/8/layout/vList5"/>
    <dgm:cxn modelId="{D10751C7-B048-4BF4-AD78-D7AB2C8BA347}" srcId="{730DB2F3-6403-4583-B6DE-3BA3F7D0023F}" destId="{4E381F76-7DA8-44F4-9582-F67EE4C0FACA}" srcOrd="1" destOrd="0" parTransId="{4B4CBC16-4364-44E7-B6D0-2488522CBDEE}" sibTransId="{E106CB29-90F4-4517-9647-B5D908ECEA73}"/>
    <dgm:cxn modelId="{6D15CECB-125E-4B87-92AE-D6015C0BF501}" type="presOf" srcId="{871904DC-E7E3-4505-BEB6-27FA7A2F59A1}" destId="{C9E79D2D-ED20-4A45-8F71-1C87E6207368}" srcOrd="0" destOrd="0" presId="urn:microsoft.com/office/officeart/2005/8/layout/vList5"/>
    <dgm:cxn modelId="{EC0036E6-C3A8-4A22-A83D-89B254E7DDAF}" type="presParOf" srcId="{259B0EC3-D7B6-4F59-BB43-0F55FDE3EBCE}" destId="{020DDEE2-6EAE-47D2-BC43-26EFB50CC2E6}" srcOrd="0" destOrd="0" presId="urn:microsoft.com/office/officeart/2005/8/layout/vList5"/>
    <dgm:cxn modelId="{ED43CDAC-2636-4F43-85BE-4A1F779577A1}" type="presParOf" srcId="{020DDEE2-6EAE-47D2-BC43-26EFB50CC2E6}" destId="{C9E79D2D-ED20-4A45-8F71-1C87E6207368}" srcOrd="0" destOrd="0" presId="urn:microsoft.com/office/officeart/2005/8/layout/vList5"/>
    <dgm:cxn modelId="{4FF0CBB7-1BE6-4E32-A8BA-F6EF21A1B763}" type="presParOf" srcId="{020DDEE2-6EAE-47D2-BC43-26EFB50CC2E6}" destId="{AD4BCC02-4DB7-46F7-9895-AA207B87D8C9}" srcOrd="1" destOrd="0" presId="urn:microsoft.com/office/officeart/2005/8/layout/vList5"/>
    <dgm:cxn modelId="{7CEF2F28-2BC9-49CD-88F1-C5D969ED90CA}" type="presParOf" srcId="{259B0EC3-D7B6-4F59-BB43-0F55FDE3EBCE}" destId="{7A86FF45-B0E7-44A1-9500-FD18F0B95E35}" srcOrd="1" destOrd="0" presId="urn:microsoft.com/office/officeart/2005/8/layout/vList5"/>
    <dgm:cxn modelId="{01169AC9-5004-4FC1-8A33-51E0DCE73AAA}" type="presParOf" srcId="{259B0EC3-D7B6-4F59-BB43-0F55FDE3EBCE}" destId="{999898A1-793F-4C52-90AE-6026FB5F811D}" srcOrd="2" destOrd="0" presId="urn:microsoft.com/office/officeart/2005/8/layout/vList5"/>
    <dgm:cxn modelId="{54FD3A20-D7D4-4C2F-9A1E-106CE6C91CD5}" type="presParOf" srcId="{999898A1-793F-4C52-90AE-6026FB5F811D}" destId="{4DF10095-2305-4815-AF26-6526B7CE6A91}" srcOrd="0" destOrd="0" presId="urn:microsoft.com/office/officeart/2005/8/layout/vList5"/>
    <dgm:cxn modelId="{580EFB27-AF43-4638-827C-2CCC1783C74B}" type="presParOf" srcId="{999898A1-793F-4C52-90AE-6026FB5F811D}" destId="{8E1CA471-4BFD-4FA3-828D-1F423C394E8A}" srcOrd="1" destOrd="0" presId="urn:microsoft.com/office/officeart/2005/8/layout/vList5"/>
    <dgm:cxn modelId="{582F5711-7A60-4F7D-B497-CAEA5175E1A6}" type="presParOf" srcId="{259B0EC3-D7B6-4F59-BB43-0F55FDE3EBCE}" destId="{32B5E34F-FC34-4ECE-AD8A-C76FEDE010B4}" srcOrd="3" destOrd="0" presId="urn:microsoft.com/office/officeart/2005/8/layout/vList5"/>
    <dgm:cxn modelId="{74424109-B82E-4955-8258-7D99FDFAC9F2}" type="presParOf" srcId="{259B0EC3-D7B6-4F59-BB43-0F55FDE3EBCE}" destId="{D89EA75B-FC4E-4E2B-9DC2-5144695FBBFA}" srcOrd="4" destOrd="0" presId="urn:microsoft.com/office/officeart/2005/8/layout/vList5"/>
    <dgm:cxn modelId="{B8511FD9-817A-4420-A9D8-2237DCB8FEDE}" type="presParOf" srcId="{D89EA75B-FC4E-4E2B-9DC2-5144695FBBFA}" destId="{512848AB-196C-4E75-BE03-1BC52028F125}" srcOrd="0" destOrd="0" presId="urn:microsoft.com/office/officeart/2005/8/layout/vList5"/>
    <dgm:cxn modelId="{0F306117-3025-458F-9BC8-85AA4641D0D3}" type="presParOf" srcId="{D89EA75B-FC4E-4E2B-9DC2-5144695FBBFA}" destId="{6F3C634E-9B68-4AF2-8822-A53118704A8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4879E-5410-4B85-A8EB-1D376081CFFA}">
      <dsp:nvSpPr>
        <dsp:cNvPr id="0" name=""/>
        <dsp:cNvSpPr/>
      </dsp:nvSpPr>
      <dsp:spPr>
        <a:xfrm>
          <a:off x="1719377" y="1403741"/>
          <a:ext cx="1784216" cy="1543419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Architecture</a:t>
          </a:r>
        </a:p>
      </dsp:txBody>
      <dsp:txXfrm>
        <a:off x="2015047" y="1659507"/>
        <a:ext cx="1192876" cy="1031887"/>
      </dsp:txXfrm>
    </dsp:sp>
    <dsp:sp modelId="{0F14C6DA-5A6D-4562-8087-A3DF565ED7A7}">
      <dsp:nvSpPr>
        <dsp:cNvPr id="0" name=""/>
        <dsp:cNvSpPr/>
      </dsp:nvSpPr>
      <dsp:spPr>
        <a:xfrm>
          <a:off x="2836640" y="665319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853F7-99CC-415C-BF54-B575CB2692D9}">
      <dsp:nvSpPr>
        <dsp:cNvPr id="0" name=""/>
        <dsp:cNvSpPr/>
      </dsp:nvSpPr>
      <dsp:spPr>
        <a:xfrm>
          <a:off x="1883729" y="0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Quantum</a:t>
          </a:r>
        </a:p>
      </dsp:txBody>
      <dsp:txXfrm>
        <a:off x="2126039" y="209626"/>
        <a:ext cx="977532" cy="845681"/>
      </dsp:txXfrm>
    </dsp:sp>
    <dsp:sp modelId="{7B6A81A6-AB84-42FF-9F4E-B9045CEF97B6}">
      <dsp:nvSpPr>
        <dsp:cNvPr id="0" name=""/>
        <dsp:cNvSpPr/>
      </dsp:nvSpPr>
      <dsp:spPr>
        <a:xfrm>
          <a:off x="3622293" y="1749673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CCBE26-6114-4150-9166-681823DC885B}">
      <dsp:nvSpPr>
        <dsp:cNvPr id="0" name=""/>
        <dsp:cNvSpPr/>
      </dsp:nvSpPr>
      <dsp:spPr>
        <a:xfrm>
          <a:off x="3224693" y="778019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Neuromorphic</a:t>
          </a:r>
        </a:p>
      </dsp:txBody>
      <dsp:txXfrm>
        <a:off x="3467003" y="987645"/>
        <a:ext cx="977532" cy="845681"/>
      </dsp:txXfrm>
    </dsp:sp>
    <dsp:sp modelId="{2A6B6C84-0E49-438B-B628-BADDC60E8740}">
      <dsp:nvSpPr>
        <dsp:cNvPr id="0" name=""/>
        <dsp:cNvSpPr/>
      </dsp:nvSpPr>
      <dsp:spPr>
        <a:xfrm>
          <a:off x="3076527" y="2973704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86C49-1AEE-45B0-B69C-F4A1D1EDC7C0}">
      <dsp:nvSpPr>
        <dsp:cNvPr id="0" name=""/>
        <dsp:cNvSpPr/>
      </dsp:nvSpPr>
      <dsp:spPr>
        <a:xfrm>
          <a:off x="3224693" y="230751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Information Processing</a:t>
          </a:r>
        </a:p>
      </dsp:txBody>
      <dsp:txXfrm>
        <a:off x="3467003" y="2517140"/>
        <a:ext cx="977532" cy="845681"/>
      </dsp:txXfrm>
    </dsp:sp>
    <dsp:sp modelId="{8294F0A5-D5B4-4CC5-AF2E-32BE5BA515FD}">
      <dsp:nvSpPr>
        <dsp:cNvPr id="0" name=""/>
        <dsp:cNvSpPr/>
      </dsp:nvSpPr>
      <dsp:spPr>
        <a:xfrm>
          <a:off x="1722697" y="3100763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A1EF45-5916-462B-BCD8-1BE6AB3EBB4F}">
      <dsp:nvSpPr>
        <dsp:cNvPr id="0" name=""/>
        <dsp:cNvSpPr/>
      </dsp:nvSpPr>
      <dsp:spPr>
        <a:xfrm>
          <a:off x="1883729" y="308640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Stochastic Computing</a:t>
          </a:r>
        </a:p>
      </dsp:txBody>
      <dsp:txXfrm>
        <a:off x="2126039" y="3296030"/>
        <a:ext cx="977532" cy="845681"/>
      </dsp:txXfrm>
    </dsp:sp>
    <dsp:sp modelId="{953FE200-59BF-4493-B580-BF7845EF7E19}">
      <dsp:nvSpPr>
        <dsp:cNvPr id="0" name=""/>
        <dsp:cNvSpPr/>
      </dsp:nvSpPr>
      <dsp:spPr>
        <a:xfrm>
          <a:off x="924179" y="2016845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6949E-F2F1-4037-B428-DED3FD8EFAF9}">
      <dsp:nvSpPr>
        <dsp:cNvPr id="0" name=""/>
        <dsp:cNvSpPr/>
      </dsp:nvSpPr>
      <dsp:spPr>
        <a:xfrm>
          <a:off x="536540" y="230838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Device-Aware Synthesizers</a:t>
          </a:r>
        </a:p>
      </dsp:txBody>
      <dsp:txXfrm>
        <a:off x="778850" y="2518010"/>
        <a:ext cx="977532" cy="845681"/>
      </dsp:txXfrm>
    </dsp:sp>
    <dsp:sp modelId="{19AB1303-D1D0-4695-890D-40670185C7BC}">
      <dsp:nvSpPr>
        <dsp:cNvPr id="0" name=""/>
        <dsp:cNvSpPr/>
      </dsp:nvSpPr>
      <dsp:spPr>
        <a:xfrm>
          <a:off x="536540" y="776278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Error-Prone Computing</a:t>
          </a:r>
        </a:p>
      </dsp:txBody>
      <dsp:txXfrm>
        <a:off x="778850" y="985904"/>
        <a:ext cx="977532" cy="84568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4879E-5410-4B85-A8EB-1D376081CFFA}">
      <dsp:nvSpPr>
        <dsp:cNvPr id="0" name=""/>
        <dsp:cNvSpPr/>
      </dsp:nvSpPr>
      <dsp:spPr>
        <a:xfrm>
          <a:off x="2069651" y="1403741"/>
          <a:ext cx="1784216" cy="1543419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Device</a:t>
          </a:r>
        </a:p>
      </dsp:txBody>
      <dsp:txXfrm>
        <a:off x="2365321" y="1659507"/>
        <a:ext cx="1192876" cy="1031887"/>
      </dsp:txXfrm>
    </dsp:sp>
    <dsp:sp modelId="{0F14C6DA-5A6D-4562-8087-A3DF565ED7A7}">
      <dsp:nvSpPr>
        <dsp:cNvPr id="0" name=""/>
        <dsp:cNvSpPr/>
      </dsp:nvSpPr>
      <dsp:spPr>
        <a:xfrm>
          <a:off x="3186914" y="665319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853F7-99CC-415C-BF54-B575CB2692D9}">
      <dsp:nvSpPr>
        <dsp:cNvPr id="0" name=""/>
        <dsp:cNvSpPr/>
      </dsp:nvSpPr>
      <dsp:spPr>
        <a:xfrm>
          <a:off x="2234003" y="0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2D FET</a:t>
          </a:r>
        </a:p>
      </dsp:txBody>
      <dsp:txXfrm>
        <a:off x="2476313" y="209626"/>
        <a:ext cx="977532" cy="845681"/>
      </dsp:txXfrm>
    </dsp:sp>
    <dsp:sp modelId="{88F59B81-9EC2-4A7A-864A-D7D9F78B87DF}">
      <dsp:nvSpPr>
        <dsp:cNvPr id="0" name=""/>
        <dsp:cNvSpPr/>
      </dsp:nvSpPr>
      <dsp:spPr>
        <a:xfrm>
          <a:off x="3972567" y="1749673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CCBE26-6114-4150-9166-681823DC885B}">
      <dsp:nvSpPr>
        <dsp:cNvPr id="0" name=""/>
        <dsp:cNvSpPr/>
      </dsp:nvSpPr>
      <dsp:spPr>
        <a:xfrm>
          <a:off x="3574967" y="778019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CNT</a:t>
          </a:r>
        </a:p>
      </dsp:txBody>
      <dsp:txXfrm>
        <a:off x="3817277" y="987645"/>
        <a:ext cx="977532" cy="845681"/>
      </dsp:txXfrm>
    </dsp:sp>
    <dsp:sp modelId="{7B6A81A6-AB84-42FF-9F4E-B9045CEF97B6}">
      <dsp:nvSpPr>
        <dsp:cNvPr id="0" name=""/>
        <dsp:cNvSpPr/>
      </dsp:nvSpPr>
      <dsp:spPr>
        <a:xfrm>
          <a:off x="3426801" y="2973704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A3831B-D6A3-4C7C-B055-50929E9E5861}">
      <dsp:nvSpPr>
        <dsp:cNvPr id="0" name=""/>
        <dsp:cNvSpPr/>
      </dsp:nvSpPr>
      <dsp:spPr>
        <a:xfrm>
          <a:off x="3574967" y="230751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 err="1"/>
            <a:t>GpnJ</a:t>
          </a:r>
          <a:endParaRPr lang="en-US" sz="1700" b="1" kern="1200" dirty="0"/>
        </a:p>
      </dsp:txBody>
      <dsp:txXfrm>
        <a:off x="3817277" y="2517140"/>
        <a:ext cx="977532" cy="845681"/>
      </dsp:txXfrm>
    </dsp:sp>
    <dsp:sp modelId="{32A858A4-A549-42CE-B6CD-6490B053971F}">
      <dsp:nvSpPr>
        <dsp:cNvPr id="0" name=""/>
        <dsp:cNvSpPr/>
      </dsp:nvSpPr>
      <dsp:spPr>
        <a:xfrm>
          <a:off x="2072971" y="3100763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AD56C-2740-4D6A-AFF6-1B711119AE26}">
      <dsp:nvSpPr>
        <dsp:cNvPr id="0" name=""/>
        <dsp:cNvSpPr/>
      </dsp:nvSpPr>
      <dsp:spPr>
        <a:xfrm>
          <a:off x="2234003" y="308640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Tunnel FET</a:t>
          </a:r>
        </a:p>
      </dsp:txBody>
      <dsp:txXfrm>
        <a:off x="2476313" y="3296030"/>
        <a:ext cx="977532" cy="845681"/>
      </dsp:txXfrm>
    </dsp:sp>
    <dsp:sp modelId="{5DA406C5-F7DC-45C8-A11C-94CF01F7844D}">
      <dsp:nvSpPr>
        <dsp:cNvPr id="0" name=""/>
        <dsp:cNvSpPr/>
      </dsp:nvSpPr>
      <dsp:spPr>
        <a:xfrm>
          <a:off x="1274453" y="2016845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82DDF-A502-4AA2-845B-2A3735855274}">
      <dsp:nvSpPr>
        <dsp:cNvPr id="0" name=""/>
        <dsp:cNvSpPr/>
      </dsp:nvSpPr>
      <dsp:spPr>
        <a:xfrm>
          <a:off x="886814" y="230838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Spintronic</a:t>
          </a:r>
        </a:p>
      </dsp:txBody>
      <dsp:txXfrm>
        <a:off x="1129124" y="2518010"/>
        <a:ext cx="977532" cy="845681"/>
      </dsp:txXfrm>
    </dsp:sp>
    <dsp:sp modelId="{310F4C49-54D5-4D3E-B738-862679A3814D}">
      <dsp:nvSpPr>
        <dsp:cNvPr id="0" name=""/>
        <dsp:cNvSpPr/>
      </dsp:nvSpPr>
      <dsp:spPr>
        <a:xfrm>
          <a:off x="886814" y="776278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Magnetic</a:t>
          </a:r>
        </a:p>
      </dsp:txBody>
      <dsp:txXfrm>
        <a:off x="1129124" y="985904"/>
        <a:ext cx="977532" cy="8456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7EFD8-E111-4557-8A4A-9951D5A97D09}">
      <dsp:nvSpPr>
        <dsp:cNvPr id="0" name=""/>
        <dsp:cNvSpPr/>
      </dsp:nvSpPr>
      <dsp:spPr>
        <a:xfrm>
          <a:off x="373343" y="0"/>
          <a:ext cx="4351338" cy="435133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System Architecture</a:t>
          </a:r>
        </a:p>
      </dsp:txBody>
      <dsp:txXfrm>
        <a:off x="1940695" y="217566"/>
        <a:ext cx="1216634" cy="652700"/>
      </dsp:txXfrm>
    </dsp:sp>
    <dsp:sp modelId="{DC17DF53-40A1-4F3E-9DD1-AC0C773DBC3D}">
      <dsp:nvSpPr>
        <dsp:cNvPr id="0" name=""/>
        <dsp:cNvSpPr/>
      </dsp:nvSpPr>
      <dsp:spPr>
        <a:xfrm>
          <a:off x="808477" y="870267"/>
          <a:ext cx="3481070" cy="348107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Module</a:t>
          </a:r>
        </a:p>
      </dsp:txBody>
      <dsp:txXfrm>
        <a:off x="1940695" y="1079131"/>
        <a:ext cx="1216634" cy="626592"/>
      </dsp:txXfrm>
    </dsp:sp>
    <dsp:sp modelId="{831258B2-7187-479E-AB20-F85A6BFD8BCB}">
      <dsp:nvSpPr>
        <dsp:cNvPr id="0" name=""/>
        <dsp:cNvSpPr/>
      </dsp:nvSpPr>
      <dsp:spPr>
        <a:xfrm>
          <a:off x="1243611" y="1740535"/>
          <a:ext cx="2610802" cy="2610802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Gate/Circuit</a:t>
          </a:r>
        </a:p>
      </dsp:txBody>
      <dsp:txXfrm>
        <a:off x="1940695" y="1936345"/>
        <a:ext cx="1216634" cy="587430"/>
      </dsp:txXfrm>
    </dsp:sp>
    <dsp:sp modelId="{A4C2D0C9-8BE4-444B-B4CD-289D06100A64}">
      <dsp:nvSpPr>
        <dsp:cNvPr id="0" name=""/>
        <dsp:cNvSpPr/>
      </dsp:nvSpPr>
      <dsp:spPr>
        <a:xfrm>
          <a:off x="1678745" y="2610802"/>
          <a:ext cx="1740535" cy="174053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Device</a:t>
          </a:r>
        </a:p>
      </dsp:txBody>
      <dsp:txXfrm>
        <a:off x="1933640" y="3045936"/>
        <a:ext cx="1230744" cy="8702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8B288-C3AC-4CFE-BE43-24C75039334D}">
      <dsp:nvSpPr>
        <dsp:cNvPr id="0" name=""/>
        <dsp:cNvSpPr/>
      </dsp:nvSpPr>
      <dsp:spPr>
        <a:xfrm>
          <a:off x="2221069" y="2288684"/>
          <a:ext cx="2229624" cy="2229624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System</a:t>
          </a:r>
        </a:p>
      </dsp:txBody>
      <dsp:txXfrm>
        <a:off x="2669323" y="2810963"/>
        <a:ext cx="1333116" cy="1146073"/>
      </dsp:txXfrm>
    </dsp:sp>
    <dsp:sp modelId="{F5805027-10AE-401A-BEA7-394A3AE87AC0}">
      <dsp:nvSpPr>
        <dsp:cNvPr id="0" name=""/>
        <dsp:cNvSpPr/>
      </dsp:nvSpPr>
      <dsp:spPr>
        <a:xfrm>
          <a:off x="788495" y="1536743"/>
          <a:ext cx="1830950" cy="1830950"/>
        </a:xfrm>
        <a:prstGeom prst="gear6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Circuit</a:t>
          </a:r>
        </a:p>
      </dsp:txBody>
      <dsp:txXfrm>
        <a:off x="1249442" y="2000476"/>
        <a:ext cx="909056" cy="903484"/>
      </dsp:txXfrm>
    </dsp:sp>
    <dsp:sp modelId="{C97A039D-B049-416B-8FB6-183F2267CE52}">
      <dsp:nvSpPr>
        <dsp:cNvPr id="0" name=""/>
        <dsp:cNvSpPr/>
      </dsp:nvSpPr>
      <dsp:spPr>
        <a:xfrm rot="20700000">
          <a:off x="1814015" y="273574"/>
          <a:ext cx="1793958" cy="1793958"/>
        </a:xfrm>
        <a:prstGeom prst="gear6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Device</a:t>
          </a:r>
        </a:p>
      </dsp:txBody>
      <dsp:txXfrm rot="-20700000">
        <a:off x="2207482" y="667042"/>
        <a:ext cx="1007022" cy="1007022"/>
      </dsp:txXfrm>
    </dsp:sp>
    <dsp:sp modelId="{3A9F0701-914A-401B-B614-60F0718DC729}">
      <dsp:nvSpPr>
        <dsp:cNvPr id="0" name=""/>
        <dsp:cNvSpPr/>
      </dsp:nvSpPr>
      <dsp:spPr>
        <a:xfrm>
          <a:off x="2066572" y="2003787"/>
          <a:ext cx="2806129" cy="2728661"/>
        </a:xfrm>
        <a:prstGeom prst="circularArrow">
          <a:avLst>
            <a:gd name="adj1" fmla="val 4687"/>
            <a:gd name="adj2" fmla="val 299029"/>
            <a:gd name="adj3" fmla="val 2524625"/>
            <a:gd name="adj4" fmla="val 15843173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679735-50CE-4369-888F-FC834712AEE4}">
      <dsp:nvSpPr>
        <dsp:cNvPr id="0" name=""/>
        <dsp:cNvSpPr/>
      </dsp:nvSpPr>
      <dsp:spPr>
        <a:xfrm>
          <a:off x="464237" y="1129979"/>
          <a:ext cx="2341328" cy="234132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004F0-1403-4303-AF78-4AFD13008DB3}">
      <dsp:nvSpPr>
        <dsp:cNvPr id="0" name=""/>
        <dsp:cNvSpPr/>
      </dsp:nvSpPr>
      <dsp:spPr>
        <a:xfrm>
          <a:off x="1399054" y="-121013"/>
          <a:ext cx="2524423" cy="252442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BCC02-4DB7-46F7-9895-AA207B87D8C9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Dominated by Synapse </a:t>
          </a:r>
          <a:r>
            <a:rPr lang="en-US" sz="2500" kern="1200" dirty="0" err="1"/>
            <a:t>Transconductors</a:t>
          </a:r>
          <a:endParaRPr lang="en-US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Large number of Synapses</a:t>
          </a:r>
        </a:p>
      </dsp:txBody>
      <dsp:txXfrm rot="-5400000">
        <a:off x="3785616" y="197117"/>
        <a:ext cx="6675221" cy="1012303"/>
      </dsp:txXfrm>
    </dsp:sp>
    <dsp:sp modelId="{C9E79D2D-ED20-4A45-8F71-1C87E6207368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Power Consumption</a:t>
          </a:r>
        </a:p>
      </dsp:txBody>
      <dsp:txXfrm>
        <a:off x="68454" y="70578"/>
        <a:ext cx="3648708" cy="1265378"/>
      </dsp:txXfrm>
    </dsp:sp>
    <dsp:sp modelId="{8E1CA471-4BFD-4FA3-828D-1F423C394E8A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Synapse </a:t>
          </a:r>
          <a:r>
            <a:rPr lang="en-US" sz="2500" kern="1200" dirty="0" err="1"/>
            <a:t>Transconductance</a:t>
          </a:r>
          <a:r>
            <a:rPr lang="en-US" sz="2500" kern="1200" dirty="0"/>
            <a:t> needs to be tunable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Synapses must be well matched</a:t>
          </a:r>
        </a:p>
      </dsp:txBody>
      <dsp:txXfrm rot="-5400000">
        <a:off x="3785616" y="1669517"/>
        <a:ext cx="6675221" cy="1012303"/>
      </dsp:txXfrm>
    </dsp:sp>
    <dsp:sp modelId="{4DF10095-2305-4815-AF26-6526B7CE6A91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Matching and Tuning Requirements</a:t>
          </a:r>
        </a:p>
      </dsp:txBody>
      <dsp:txXfrm>
        <a:off x="68454" y="1542979"/>
        <a:ext cx="3648708" cy="1265378"/>
      </dsp:txXfrm>
    </dsp:sp>
    <dsp:sp modelId="{6F3C634E-9B68-4AF2-8822-A53118704A89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Neuron C &gt;&gt; </a:t>
          </a:r>
          <a:r>
            <a:rPr lang="en-US" sz="2500" kern="1200" dirty="0" err="1"/>
            <a:t>Parasitics</a:t>
          </a:r>
          <a:r>
            <a:rPr lang="en-US" sz="2500" kern="1200" dirty="0"/>
            <a:t> for Robustness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Lower RC means more power consumption</a:t>
          </a:r>
        </a:p>
      </dsp:txBody>
      <dsp:txXfrm rot="-5400000">
        <a:off x="3785616" y="3141918"/>
        <a:ext cx="6675221" cy="1012303"/>
      </dsp:txXfrm>
    </dsp:sp>
    <dsp:sp modelId="{512848AB-196C-4E75-BE03-1BC52028F125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Speed Limitations</a:t>
          </a:r>
        </a:p>
      </dsp:txBody>
      <dsp:txXfrm>
        <a:off x="68454" y="3015380"/>
        <a:ext cx="3648708" cy="12653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65BD9-4DF3-4567-9417-0B87EFFC1B93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89144-4664-4E5F-BA33-4ADB702B3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49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Left/Right</a:t>
            </a:r>
            <a:r>
              <a:rPr lang="en-US" baseline="0" dirty="0"/>
              <a:t> on the scale is more intuitive in the discussion over graphs.</a:t>
            </a:r>
          </a:p>
          <a:p>
            <a:endParaRPr lang="en-US" baseline="0" dirty="0"/>
          </a:p>
          <a:p>
            <a:r>
              <a:rPr lang="en-US" baseline="0" dirty="0"/>
              <a:t>Mention the 2D shift being an overtone of the breathing mode increasing the wavelength and hence causing red shift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907C4-A49A-4967-B0A1-CC4790CBC50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1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results for each developer are presented using box plots, Central marker for median,</a:t>
            </a:r>
            <a:r>
              <a:rPr lang="en-US" baseline="0" dirty="0"/>
              <a:t> </a:t>
            </a:r>
            <a:r>
              <a:rPr lang="en-US" dirty="0"/>
              <a:t>Box edges are 25 and 75 percentile edges, Whiskers extend to most extreme data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907C4-A49A-4967-B0A1-CC4790CBC50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82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results for each developer are presented using box plots, Central marker for median,</a:t>
            </a:r>
            <a:r>
              <a:rPr lang="en-US" baseline="0" dirty="0"/>
              <a:t> </a:t>
            </a:r>
            <a:r>
              <a:rPr lang="en-US" dirty="0"/>
              <a:t>Box edges are 25 and 75 percentile edges, Whiskers extend to most extreme data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907C4-A49A-4967-B0A1-CC4790CBC50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85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CA8C-A90C-4CF3-A1CA-0F7EB7FC8B86}" type="datetime1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3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6C48B-52B7-4CFA-8049-60F5C95B688F}" type="datetime1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96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61578-7AFA-4F6B-A6BE-BF83E478541A}" type="datetime1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7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C5120-2CA1-4535-B217-B24014C27A68}" type="datetime1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17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D7AC-C0FB-4D99-B5C5-C12D34C641EF}" type="datetime1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1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1AB6-C9F6-4E9B-87F9-7A87CFA3FE9F}" type="datetime1">
              <a:rPr lang="en-US" smtClean="0"/>
              <a:t>8/23/2017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86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5CC4E-6B20-4D4B-8122-9FF0A2655B51}" type="datetime1">
              <a:rPr lang="en-US" smtClean="0"/>
              <a:t>8/23/2017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1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6988-D2C4-4F1E-ABDB-3204B073987E}" type="datetime1">
              <a:rPr lang="en-US" smtClean="0"/>
              <a:t>8/23/2017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9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CF32-080C-4788-8A17-77DB1537EC3C}" type="datetime1">
              <a:rPr lang="en-US" smtClean="0"/>
              <a:t>8/23/2017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C3D59-4C81-4F2A-B176-165FC3933731}" type="datetime1">
              <a:rPr lang="en-US" smtClean="0"/>
              <a:t>8/23/2017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5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4659-D7BC-4FAC-8D99-A866A34B27EB}" type="datetime1">
              <a:rPr lang="en-US" smtClean="0"/>
              <a:t>8/23/2017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94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1F7A8-EBCF-4A7F-9108-DC82307D70FE}" type="datetime1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77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emf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diagramLayout" Target="../diagrams/layout7.xml"/><Relationship Id="rId7" Type="http://schemas.openxmlformats.org/officeDocument/2006/relationships/image" Target="../media/image84.em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diagramLayout" Target="../diagrams/layout9.xml"/><Relationship Id="rId7" Type="http://schemas.openxmlformats.org/officeDocument/2006/relationships/image" Target="../media/image87.emf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diagramLayout" Target="../diagrams/layout11.xml"/><Relationship Id="rId7" Type="http://schemas.openxmlformats.org/officeDocument/2006/relationships/image" Target="../media/image90.emf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diagramLayout" Target="../diagrams/layout12.xml"/><Relationship Id="rId7" Type="http://schemas.openxmlformats.org/officeDocument/2006/relationships/image" Target="../media/image92.emf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94.jp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diagramLayout" Target="../diagrams/layout14.xml"/><Relationship Id="rId7" Type="http://schemas.openxmlformats.org/officeDocument/2006/relationships/image" Target="../media/image95.emf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diagramLayout" Target="../diagrams/layout15.xml"/><Relationship Id="rId7" Type="http://schemas.openxmlformats.org/officeDocument/2006/relationships/image" Target="../media/image97.emf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diagramLayout" Target="../diagrams/layout16.xml"/><Relationship Id="rId7" Type="http://schemas.openxmlformats.org/officeDocument/2006/relationships/image" Target="../media/image99.emf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Graphene Devices for Beyond-CMOS Heterogeneous Integration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Mohamed Darwish</a:t>
            </a:r>
          </a:p>
        </p:txBody>
      </p:sp>
    </p:spTree>
    <p:extLst>
      <p:ext uri="{BB962C8B-B14F-4D97-AF65-F5344CB8AC3E}">
        <p14:creationId xmlns:p14="http://schemas.microsoft.com/office/powerpoint/2010/main" val="206831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Cellular Neural Network?</a:t>
            </a:r>
          </a:p>
        </p:txBody>
      </p:sp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90" y="2293144"/>
            <a:ext cx="3414619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838200" y="6566036"/>
            <a:ext cx="1051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L. O. Chua and L. Yang, “Cellular neural networks: theory,” </a:t>
            </a:r>
            <a:r>
              <a:rPr lang="en-US" sz="1200" i="1" dirty="0"/>
              <a:t>IEEE Trans. Circuits Syst.</a:t>
            </a:r>
            <a:r>
              <a:rPr lang="en-US" sz="1200" dirty="0"/>
              <a:t>, vol. 35, no. 10, pp. 1257–1272, 1988.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39507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Neural Networks have been very successful in classification and image processing problems</a:t>
            </a:r>
          </a:p>
          <a:p>
            <a:endParaRPr lang="en-US" dirty="0"/>
          </a:p>
          <a:p>
            <a:r>
              <a:rPr lang="en-US" dirty="0"/>
              <a:t>One circuit-friendly implementation (Cellular Neural Networks) have been around since the 1980s</a:t>
            </a:r>
          </a:p>
          <a:p>
            <a:endParaRPr lang="en-US" dirty="0"/>
          </a:p>
          <a:p>
            <a:r>
              <a:rPr lang="en-US" dirty="0"/>
              <a:t>CNN implementation are size limited</a:t>
            </a:r>
          </a:p>
          <a:p>
            <a:pPr lvl="1"/>
            <a:r>
              <a:rPr lang="en-US" dirty="0"/>
              <a:t>Excessive power consumption limits the number of cells</a:t>
            </a:r>
          </a:p>
        </p:txBody>
      </p:sp>
    </p:spTree>
    <p:extLst>
      <p:ext uri="{BB962C8B-B14F-4D97-AF65-F5344CB8AC3E}">
        <p14:creationId xmlns:p14="http://schemas.microsoft.com/office/powerpoint/2010/main" val="2157350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Neural Networks -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44" y="1968536"/>
            <a:ext cx="3204711" cy="3740908"/>
          </a:xfrm>
        </p:spPr>
      </p:pic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90" y="2293144"/>
            <a:ext cx="3414619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 flipH="1">
            <a:off x="2835376" y="5987292"/>
            <a:ext cx="118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4x4 CNN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200" y="6566036"/>
            <a:ext cx="1051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L. O. Chua and L. Yang, “Cellular neural networks: theory,” </a:t>
            </a:r>
            <a:r>
              <a:rPr lang="en-US" sz="1200" i="1" dirty="0"/>
              <a:t>IEEE Trans. Circuits Syst.</a:t>
            </a:r>
            <a:r>
              <a:rPr lang="en-US" sz="1200" dirty="0"/>
              <a:t>, vol. 35, no. 10, pp. 1257–1272, 1988.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83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Neural Networks – System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have 3 parameters in a CNN:</a:t>
                </a:r>
                <a:br>
                  <a:rPr lang="en-US" dirty="0"/>
                </a:br>
                <a:r>
                  <a:rPr lang="en-US" dirty="0"/>
                  <a:t>Input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): External Stimulus</a:t>
                </a:r>
                <a:br>
                  <a:rPr lang="en-US" dirty="0"/>
                </a:br>
                <a:r>
                  <a:rPr lang="en-US" dirty="0"/>
                  <a:t>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): Internal parameter</a:t>
                </a:r>
                <a:br>
                  <a:rPr lang="en-US" dirty="0"/>
                </a:br>
                <a:r>
                  <a:rPr lang="en-US" dirty="0"/>
                  <a:t>Output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): Function of the state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network is stable as long as the output is related to the state by a monotonic, bound function (sigmoid)</a:t>
                </a:r>
              </a:p>
              <a:p>
                <a:endParaRPr lang="en-US" dirty="0"/>
              </a:p>
              <a:p>
                <a:r>
                  <a:rPr lang="en-US" dirty="0"/>
                  <a:t>Synaptic weights control circuit function and are determined offline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882" t="-3501" r="-3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6"/>
          <p:cNvPicPr>
            <a:picLocks noGrp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90" y="2293144"/>
            <a:ext cx="3414619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38200" y="6566036"/>
            <a:ext cx="1051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L. O. Chua and L. Yang, “Cellular neural networks: theory,” </a:t>
            </a:r>
            <a:r>
              <a:rPr lang="en-US" sz="1200" i="1" dirty="0"/>
              <a:t>IEEE Trans. Circuits Syst.</a:t>
            </a:r>
            <a:r>
              <a:rPr lang="en-US" sz="1200" dirty="0"/>
              <a:t>, vol. 35, no. 10, pp. 1257–1272, 1988.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56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Neural Networks – Neuron Circuit Model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51" y="2001693"/>
            <a:ext cx="11388248" cy="281538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8200" y="6566036"/>
            <a:ext cx="1051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L. O. Chua and L. Yang, “Cellular neural networks: theory,” </a:t>
            </a:r>
            <a:r>
              <a:rPr lang="en-US" sz="1200" i="1" dirty="0"/>
              <a:t>IEEE Trans. Circuits Syst.</a:t>
            </a:r>
            <a:r>
              <a:rPr lang="en-US" sz="1200" dirty="0"/>
              <a:t>, vol. 35, no. 10, pp. 1257–1272, 1988.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89272" y="1602609"/>
                <a:ext cx="450060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72" y="1602609"/>
                <a:ext cx="450060" cy="399084"/>
              </a:xfrm>
              <a:prstGeom prst="rect">
                <a:avLst/>
              </a:prstGeom>
              <a:blipFill>
                <a:blip r:embed="rId3"/>
                <a:stretch>
                  <a:fillRect l="-9589" r="-1095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23056" y="2848406"/>
                <a:ext cx="449547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056" y="2848406"/>
                <a:ext cx="449547" cy="399084"/>
              </a:xfrm>
              <a:prstGeom prst="rect">
                <a:avLst/>
              </a:prstGeom>
              <a:blipFill>
                <a:blip r:embed="rId4"/>
                <a:stretch>
                  <a:fillRect l="-14865" r="-9459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685428" y="2896532"/>
                <a:ext cx="372730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428" y="2896532"/>
                <a:ext cx="372730" cy="399084"/>
              </a:xfrm>
              <a:prstGeom prst="rect">
                <a:avLst/>
              </a:prstGeom>
              <a:blipFill>
                <a:blip r:embed="rId5"/>
                <a:stretch>
                  <a:fillRect l="-17742" r="-11290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263310" y="2877956"/>
                <a:ext cx="464038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310" y="2877956"/>
                <a:ext cx="464038" cy="399084"/>
              </a:xfrm>
              <a:prstGeom prst="rect">
                <a:avLst/>
              </a:prstGeom>
              <a:blipFill>
                <a:blip r:embed="rId6"/>
                <a:stretch>
                  <a:fillRect l="-14474" r="-10526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257920" y="2877956"/>
                <a:ext cx="440057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920" y="2877956"/>
                <a:ext cx="440057" cy="399084"/>
              </a:xfrm>
              <a:prstGeom prst="rect">
                <a:avLst/>
              </a:prstGeom>
              <a:blipFill>
                <a:blip r:embed="rId7"/>
                <a:stretch>
                  <a:fillRect l="-15068" r="-9589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79723" y="2389366"/>
                <a:ext cx="17910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723" y="2389366"/>
                <a:ext cx="1791003" cy="369332"/>
              </a:xfrm>
              <a:prstGeom prst="rect">
                <a:avLst/>
              </a:prstGeom>
              <a:blipFill>
                <a:blip r:embed="rId8"/>
                <a:stretch>
                  <a:fillRect l="-3401" r="-1020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/>
          <p:nvPr/>
        </p:nvCxnSpPr>
        <p:spPr>
          <a:xfrm>
            <a:off x="6836741" y="3096074"/>
            <a:ext cx="1072182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581764" y="2389366"/>
                <a:ext cx="18167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764" y="2389366"/>
                <a:ext cx="1816779" cy="369332"/>
              </a:xfrm>
              <a:prstGeom prst="rect">
                <a:avLst/>
              </a:prstGeom>
              <a:blipFill>
                <a:blip r:embed="rId9"/>
                <a:stretch>
                  <a:fillRect l="-3691" r="-1342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1111926" y="1602609"/>
                <a:ext cx="435952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926" y="1602609"/>
                <a:ext cx="435952" cy="399084"/>
              </a:xfrm>
              <a:prstGeom prst="rect">
                <a:avLst/>
              </a:prstGeom>
              <a:blipFill>
                <a:blip r:embed="rId10"/>
                <a:stretch>
                  <a:fillRect l="-16901" r="-985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517628" y="1602609"/>
                <a:ext cx="434221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628" y="1602609"/>
                <a:ext cx="434221" cy="399084"/>
              </a:xfrm>
              <a:prstGeom prst="rect">
                <a:avLst/>
              </a:prstGeom>
              <a:blipFill>
                <a:blip r:embed="rId11"/>
                <a:stretch>
                  <a:fillRect l="-8451" r="-12676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1329902" y="2384254"/>
                <a:ext cx="889666" cy="425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902" y="2384254"/>
                <a:ext cx="889666" cy="4255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>
          <a:xfrm>
            <a:off x="-8096" y="1602608"/>
            <a:ext cx="1510563" cy="333822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635087" y="1602608"/>
            <a:ext cx="8778417" cy="333822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540230" y="1602608"/>
            <a:ext cx="1642833" cy="3338227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98426" y="4950071"/>
            <a:ext cx="990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Stimulus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35087" y="4950071"/>
            <a:ext cx="876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 Variable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895011" y="4947898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  <a:br>
              <a:rPr lang="en-US" dirty="0"/>
            </a:br>
            <a:r>
              <a:rPr lang="en-US" dirty="0"/>
              <a:t>Sigmoid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635087" y="5477530"/>
                <a:ext cx="8778417" cy="92608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087" y="5477530"/>
                <a:ext cx="8778417" cy="9260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63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CMOS implementation of Canonical 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Canonical CNN implementations is suitable for CMOS</a:t>
                </a:r>
              </a:p>
              <a:p>
                <a:pPr lvl="1"/>
                <a:r>
                  <a:rPr lang="en-US" dirty="0"/>
                  <a:t>Several Analog implementations available</a:t>
                </a:r>
              </a:p>
              <a:p>
                <a:pPr lvl="1"/>
                <a:r>
                  <a:rPr lang="en-US" dirty="0"/>
                  <a:t>Nonlinearity not a problem as long as its monotonic</a:t>
                </a:r>
              </a:p>
              <a:p>
                <a:endParaRPr lang="en-US" dirty="0"/>
              </a:p>
              <a:p>
                <a:r>
                  <a:rPr lang="en-US" dirty="0"/>
                  <a:t>Synaptic weights implemented using </a:t>
                </a:r>
                <a:r>
                  <a:rPr lang="en-US" dirty="0" err="1"/>
                  <a:t>transconductors</a:t>
                </a:r>
                <a:endParaRPr lang="en-US" dirty="0"/>
              </a:p>
              <a:p>
                <a:pPr lvl="1"/>
                <a:r>
                  <a:rPr lang="en-US" dirty="0"/>
                  <a:t>Need to be tunable with good matching</a:t>
                </a:r>
              </a:p>
              <a:p>
                <a:pPr lvl="1"/>
                <a:r>
                  <a:rPr lang="en-US" dirty="0"/>
                  <a:t>Put a lower bound on the current consumption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Number of Synapses &gt;&gt; Number of Neurons</a:t>
                </a:r>
              </a:p>
              <a:p>
                <a:endParaRPr lang="en-US" dirty="0"/>
              </a:p>
              <a:p>
                <a:r>
                  <a:rPr lang="en-US" dirty="0"/>
                  <a:t>Neuron RC controls system dynamics and speed</a:t>
                </a:r>
              </a:p>
              <a:p>
                <a:pPr lvl="1"/>
                <a:r>
                  <a:rPr lang="en-US" dirty="0"/>
                  <a:t>Neuron C &gt;&gt; Parasitic Capacitance for reliable operation</a:t>
                </a:r>
              </a:p>
              <a:p>
                <a:pPr lvl="1"/>
                <a:r>
                  <a:rPr lang="en-US" dirty="0"/>
                  <a:t>R not too big to reduce the noise in the system,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7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of CMOS CNN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98677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88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graphene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Graphene provides variable, finite channel resistance</a:t>
            </a:r>
          </a:p>
          <a:p>
            <a:pPr lvl="1"/>
            <a:r>
              <a:rPr lang="en-US" dirty="0"/>
              <a:t>Voltage controlled resistor or low output resistance transistor</a:t>
            </a:r>
          </a:p>
          <a:p>
            <a:pPr lvl="1"/>
            <a:endParaRPr lang="en-US" dirty="0"/>
          </a:p>
          <a:p>
            <a:r>
              <a:rPr lang="en-US" dirty="0"/>
              <a:t>CVD graphene allow us to create high density of devices</a:t>
            </a:r>
          </a:p>
          <a:p>
            <a:endParaRPr lang="en-US" dirty="0"/>
          </a:p>
          <a:p>
            <a:r>
              <a:rPr lang="en-US" dirty="0"/>
              <a:t>Graphene is compatible with CMOS</a:t>
            </a:r>
          </a:p>
          <a:p>
            <a:pPr lvl="1"/>
            <a:r>
              <a:rPr lang="en-US" dirty="0"/>
              <a:t>Allows leveraging the high memory density available in CMOS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21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Graphene Resistance vs Gate Voltage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7116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CVD graphene operates typically in the diffusive regime (</a:t>
                </a:r>
                <a:r>
                  <a:rPr lang="en-US" dirty="0" err="1"/>
                  <a:t>Drude</a:t>
                </a:r>
                <a:r>
                  <a:rPr lang="en-US" dirty="0"/>
                  <a:t> Model)</a:t>
                </a:r>
              </a:p>
              <a:p>
                <a:endParaRPr lang="en-US" dirty="0"/>
              </a:p>
              <a:p>
                <a:r>
                  <a:rPr lang="en-US" dirty="0"/>
                  <a:t>One popular model is the constant mobility model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𝑠𝑞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d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71160" cy="4351338"/>
              </a:xfrm>
              <a:blipFill>
                <a:blip r:embed="rId2"/>
                <a:stretch>
                  <a:fillRect l="-2007" t="-2241" r="-3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9709" y="1825624"/>
            <a:ext cx="5476788" cy="427342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14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All-Graphene CNN - Architecture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8" y="1459544"/>
            <a:ext cx="6414730" cy="435515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8247888" y="2231136"/>
            <a:ext cx="1591056" cy="57607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183880" y="2231136"/>
            <a:ext cx="1655064" cy="109441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334867" y="1861804"/>
                <a:ext cx="272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Fixed total R &gt;&gt;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𝑃𝐷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867" y="1861804"/>
                <a:ext cx="2725811" cy="369332"/>
              </a:xfrm>
              <a:prstGeom prst="rect">
                <a:avLst/>
              </a:prstGeom>
              <a:blipFill>
                <a:blip r:embed="rId4"/>
                <a:stretch>
                  <a:fillRect l="-179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701837" y="5778119"/>
                <a:ext cx="6414731" cy="8298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𝑠𝑢𝑝𝑝𝑙𝑦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𝑃𝑈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𝑃𝑈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𝑃𝐷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837" y="5778119"/>
                <a:ext cx="6414731" cy="8298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0" y="6586287"/>
            <a:ext cx="120606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M. Darwish, V. Calayir, L. Pileggi, and J. A. Weldon, “</a:t>
            </a:r>
            <a:r>
              <a:rPr lang="en-US" sz="1000" dirty="0" err="1"/>
              <a:t>Ultracompact</a:t>
            </a:r>
            <a:r>
              <a:rPr lang="en-US" sz="1000" dirty="0"/>
              <a:t> Graphene Multigate Variable Resistor for Neuromorphic Computing,” IEEE Trans. </a:t>
            </a:r>
            <a:r>
              <a:rPr lang="en-US" sz="1000" dirty="0" err="1"/>
              <a:t>Nanotechnol</a:t>
            </a:r>
            <a:r>
              <a:rPr lang="en-US" sz="1000" dirty="0"/>
              <a:t>., vol. 15, no. 2, pp. 318–327, Mar. 2016.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75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All-Graphene CNN – Architecture Properties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Neurons formed by a string of two voltage controlled resistors</a:t>
            </a:r>
          </a:p>
          <a:p>
            <a:pPr lvl="1"/>
            <a:r>
              <a:rPr lang="en-US" dirty="0"/>
              <a:t>Inhibitory/Excitatory resistors pull towards ground/supply respectively</a:t>
            </a:r>
          </a:p>
          <a:p>
            <a:endParaRPr lang="en-US" dirty="0"/>
          </a:p>
          <a:p>
            <a:r>
              <a:rPr lang="en-US" dirty="0"/>
              <a:t>Neuron Capacitor stores the state</a:t>
            </a:r>
          </a:p>
          <a:p>
            <a:endParaRPr lang="en-US" dirty="0"/>
          </a:p>
          <a:p>
            <a:r>
              <a:rPr lang="en-US" dirty="0"/>
              <a:t>Synapses formed via two complementary digitally-controlled resistors</a:t>
            </a:r>
          </a:p>
          <a:p>
            <a:pPr lvl="1"/>
            <a:r>
              <a:rPr lang="en-US" dirty="0"/>
              <a:t>Scales the output of the neuron before applying it to the inhibitory/excitatory control of the neighbor neuron</a:t>
            </a:r>
          </a:p>
          <a:p>
            <a:endParaRPr lang="en-US" dirty="0"/>
          </a:p>
          <a:p>
            <a:r>
              <a:rPr lang="en-US" dirty="0"/>
              <a:t>Both neurons and synapses formed via dual-gates graphene FETs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57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 on the Roadmap?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8" t="14114" r="30883" b="14324"/>
          <a:stretch/>
        </p:blipFill>
        <p:spPr bwMode="auto">
          <a:xfrm>
            <a:off x="2990397" y="1825625"/>
            <a:ext cx="6211205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67000" y="6096000"/>
            <a:ext cx="7010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W. Arden, M. Brillouët, P. Cogez, M. Graef, B. Huizing, and R. Mahnkopf, “‘More-than-Moore’ White Paper.”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0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All-Graphene CNN – Architecture Properties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Implicit sigmoidal behavior.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Synapse power consumption can be made arbitrarily small.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Reduced parasitic capacitance at state variable node.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Synapse matching required locally not globally.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Neuron RC limits speed.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complicated training.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Network size limited by gate strength.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58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Mobility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𝑜𝑥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𝐷𝑖𝑟𝑎𝑐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𝐷𝑖𝑟𝑎𝑐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dirty="0"/>
                      <m:t>Dirac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Voltage</m:t>
                    </m:r>
                  </m:oMath>
                </a14:m>
                <a:r>
                  <a:rPr lang="en-US" dirty="0"/>
                  <a:t> (Charge-Neutrality Point)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dirty="0"/>
                      <m:t>Field</m:t>
                    </m:r>
                    <m:r>
                      <m:rPr>
                        <m:nor/>
                      </m:rPr>
                      <a:rPr lang="en-US" dirty="0"/>
                      <m:t>−</m:t>
                    </m:r>
                    <m:r>
                      <m:rPr>
                        <m:nor/>
                      </m:rPr>
                      <a:rPr lang="en-US" dirty="0"/>
                      <m:t>Effect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Mobility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dirty="0"/>
                      <m:t>Charged</m:t>
                    </m:r>
                    <m:r>
                      <m:rPr>
                        <m:nor/>
                      </m:rPr>
                      <a:rPr lang="en-US" dirty="0"/>
                      <m:t>−</m:t>
                    </m:r>
                    <m:r>
                      <m:rPr>
                        <m:nor/>
                      </m:rPr>
                      <a:rPr lang="en-US" dirty="0"/>
                      <m:t>Impurity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Concentration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/>
                  <a:t>: Contact Resistance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</m:oMath>
                </a14:m>
                <a:r>
                  <a:rPr lang="en-US" b="0" dirty="0"/>
                  <a:t>: Back gate oxide areal capacitance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b="0" dirty="0"/>
                  <a:t>: Electronic charge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b="0" dirty="0"/>
                  <a:t>: Number of squares in the channel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35BFF-6B09-47D1-A783-90194491DAC7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>
          <a:xfrm>
            <a:off x="3817374" y="609451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700" dirty="0"/>
              <a:t>S. Kim, J. Nah, I. Jo, D. </a:t>
            </a:r>
            <a:r>
              <a:rPr lang="en-US" sz="700" dirty="0" err="1"/>
              <a:t>Shahrjerdi</a:t>
            </a:r>
            <a:r>
              <a:rPr lang="en-US" sz="700" dirty="0"/>
              <a:t>, L. Colombo, Z. Yao, E. </a:t>
            </a:r>
            <a:r>
              <a:rPr lang="en-US" sz="700" dirty="0" err="1"/>
              <a:t>Tutuc</a:t>
            </a:r>
            <a:r>
              <a:rPr lang="en-US" sz="700" dirty="0"/>
              <a:t>, and S. K. Banerjee, “Realization of a high mobility dual-gated graphene field-effect transistor with Al2O3 dielectric,” </a:t>
            </a:r>
            <a:r>
              <a:rPr lang="en-US" sz="700" i="1" dirty="0"/>
              <a:t>Appl. Phys. Lett.</a:t>
            </a:r>
            <a:r>
              <a:rPr lang="en-US" sz="700" dirty="0"/>
              <a:t>, vol. 94, no. 6, p. 62107, 2009.</a:t>
            </a:r>
          </a:p>
        </p:txBody>
      </p:sp>
    </p:spTree>
    <p:extLst>
      <p:ext uri="{BB962C8B-B14F-4D97-AF65-F5344CB8AC3E}">
        <p14:creationId xmlns:p14="http://schemas.microsoft.com/office/powerpoint/2010/main" val="3737791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Neuron/Synapse: Device Structure</a:t>
            </a:r>
          </a:p>
        </p:txBody>
      </p:sp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652" y="1337596"/>
            <a:ext cx="8136695" cy="41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0" y="6586287"/>
            <a:ext cx="120606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M. Darwish, V. Calayir, L. Pileggi, and J. A. Weldon, “</a:t>
            </a:r>
            <a:r>
              <a:rPr lang="en-US" sz="1000" dirty="0" err="1"/>
              <a:t>Ultracompact</a:t>
            </a:r>
            <a:r>
              <a:rPr lang="en-US" sz="1000" dirty="0"/>
              <a:t> Graphene Multigate Variable Resistor for Neuromorphic Computing,” IEEE Trans. </a:t>
            </a:r>
            <a:r>
              <a:rPr lang="en-US" sz="1000" dirty="0" err="1"/>
              <a:t>Nanotechnol</a:t>
            </a:r>
            <a:r>
              <a:rPr lang="en-US" sz="1000" dirty="0"/>
              <a:t>., vol. 15, no. 2, pp. 318–327, Mar. 2016.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38199" y="5567807"/>
                <a:ext cx="10515601" cy="10082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𝑏𝑔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𝑏𝑔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𝑏𝑔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𝑏𝑔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67807"/>
                <a:ext cx="10515601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94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Notable Fabrication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Contacts cannot be sputtered to prevent damage to graphene</a:t>
            </a:r>
          </a:p>
          <a:p>
            <a:pPr lvl="1"/>
            <a:r>
              <a:rPr lang="en-US" dirty="0"/>
              <a:t>Evaporation causes no kinetic impact damage unlike sputtering</a:t>
            </a:r>
          </a:p>
          <a:p>
            <a:endParaRPr lang="en-US" dirty="0"/>
          </a:p>
          <a:p>
            <a:r>
              <a:rPr lang="en-US" dirty="0"/>
              <a:t>Top gate oxide require a seed as non-functionalized ALD precursors do not react with the graphene surface and preferentially react with reactive graphene edges</a:t>
            </a:r>
          </a:p>
          <a:p>
            <a:endParaRPr lang="en-US" dirty="0"/>
          </a:p>
          <a:p>
            <a:r>
              <a:rPr lang="en-US" dirty="0"/>
              <a:t>Top gate oxide ALD relieves stress developed during contacting, etching and seed layer deposition (more on this later)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32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Neuron/Synapse: How they look like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49" y="1900867"/>
            <a:ext cx="4800179" cy="4208987"/>
          </a:xfrm>
        </p:spPr>
      </p:pic>
      <p:sp>
        <p:nvSpPr>
          <p:cNvPr id="9" name="TextBox 8"/>
          <p:cNvSpPr txBox="1"/>
          <p:nvPr/>
        </p:nvSpPr>
        <p:spPr>
          <a:xfrm>
            <a:off x="8231262" y="6176963"/>
            <a:ext cx="144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3-bit Synapse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90586" y="1825625"/>
            <a:ext cx="5076828" cy="43513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15576" y="6176963"/>
            <a:ext cx="162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3-input Neuron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39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Synapse Behavior</a:t>
            </a:r>
          </a:p>
        </p:txBody>
      </p:sp>
      <p:pic>
        <p:nvPicPr>
          <p:cNvPr id="5" name="Picture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7"/>
          <a:stretch/>
        </p:blipFill>
        <p:spPr bwMode="auto">
          <a:xfrm>
            <a:off x="327969" y="2191768"/>
            <a:ext cx="5560036" cy="330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3"/>
          <a:stretch/>
        </p:blipFill>
        <p:spPr bwMode="auto">
          <a:xfrm>
            <a:off x="6268177" y="2191768"/>
            <a:ext cx="5423579" cy="330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229972" y="400660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BG</a:t>
            </a:r>
            <a:r>
              <a:rPr lang="en-US" dirty="0"/>
              <a:t>&gt;V</a:t>
            </a:r>
            <a:r>
              <a:rPr lang="en-US" baseline="-25000" dirty="0"/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43120" y="400660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BG</a:t>
            </a:r>
            <a:r>
              <a:rPr lang="en-US" dirty="0"/>
              <a:t>&lt;V</a:t>
            </a:r>
            <a:r>
              <a:rPr lang="en-US" baseline="-25000" dirty="0"/>
              <a:t>D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17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as Dual-Slope Digital-to-Resistance Converter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2643" y="2087066"/>
            <a:ext cx="5636937" cy="408989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000" y="2062375"/>
            <a:ext cx="5720556" cy="411458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283976" y="3880965"/>
            <a:ext cx="685604" cy="355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03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Measured Synapse Resistance Change</a:t>
            </a:r>
          </a:p>
        </p:txBody>
      </p:sp>
      <p:pic>
        <p:nvPicPr>
          <p:cNvPr id="8" name="Content Placeholder 7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  <p:pic>
        <p:nvPicPr>
          <p:cNvPr id="9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296470"/>
            <a:ext cx="4961035" cy="35682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97228" y="6285878"/>
            <a:ext cx="104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41511" y="6311900"/>
            <a:ext cx="113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67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Synapses as Digital-to-Resistance Converter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Synapses act as Digital-to-Resistance Converter</a:t>
            </a:r>
          </a:p>
          <a:p>
            <a:endParaRPr lang="en-US" dirty="0"/>
          </a:p>
          <a:p>
            <a:r>
              <a:rPr lang="en-US" dirty="0"/>
              <a:t>Slope and magnitude of resistance change controlled by back gate voltage</a:t>
            </a:r>
          </a:p>
          <a:p>
            <a:endParaRPr lang="en-US" dirty="0"/>
          </a:p>
          <a:p>
            <a:r>
              <a:rPr lang="en-US" dirty="0"/>
              <a:t>Process variability reduced using CMOS-like techniques (ex. Common centroid)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52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System-Level </a:t>
            </a:r>
            <a:r>
              <a:rPr lang="en-US" dirty="0" err="1"/>
              <a:t>VerilogA</a:t>
            </a:r>
            <a:r>
              <a:rPr lang="en-US" dirty="0"/>
              <a:t> Simulation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VerilogA</a:t>
            </a:r>
            <a:r>
              <a:rPr lang="en-US" dirty="0"/>
              <a:t> models developed based on measurement results</a:t>
            </a:r>
          </a:p>
          <a:p>
            <a:endParaRPr lang="en-US" dirty="0"/>
          </a:p>
          <a:p>
            <a:r>
              <a:rPr lang="en-US" dirty="0"/>
              <a:t>Classification trained using </a:t>
            </a:r>
            <a:r>
              <a:rPr lang="en-US" dirty="0" err="1"/>
              <a:t>Hebbian</a:t>
            </a:r>
            <a:r>
              <a:rPr lang="en-US" dirty="0"/>
              <a:t> learning offline and successful up to 28% distortion</a:t>
            </a:r>
          </a:p>
          <a:p>
            <a:endParaRPr lang="en-US" dirty="0"/>
          </a:p>
          <a:p>
            <a:r>
              <a:rPr lang="en-US" dirty="0"/>
              <a:t>System can also perform edge and line detection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Content Placeholder 5" descr="C:\Users\Vehbi CALAYIR\Dropbox\Magnetic Logic\Neural Networks\Resonator\NSF Proposal\Pictures\Picture16.pn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r="1961" b="28969"/>
          <a:stretch>
            <a:fillRect/>
          </a:stretch>
        </p:blipFill>
        <p:spPr bwMode="auto">
          <a:xfrm>
            <a:off x="6867144" y="1503843"/>
            <a:ext cx="4242816" cy="140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86"/>
          <a:stretch>
            <a:fillRect/>
          </a:stretch>
        </p:blipFill>
        <p:spPr bwMode="auto">
          <a:xfrm>
            <a:off x="6867144" y="3282696"/>
            <a:ext cx="4199643" cy="2894267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60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Beyond-CMOS, More Moore and More than Moore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016" y="1825625"/>
            <a:ext cx="5801784" cy="4351338"/>
          </a:xfrm>
        </p:spPr>
      </p:pic>
      <p:sp>
        <p:nvSpPr>
          <p:cNvPr id="5" name="TextBox 4"/>
          <p:cNvSpPr txBox="1"/>
          <p:nvPr/>
        </p:nvSpPr>
        <p:spPr>
          <a:xfrm>
            <a:off x="7583794" y="6176963"/>
            <a:ext cx="173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IBM</a:t>
            </a:r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746740"/>
            <a:ext cx="4457888" cy="47130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6454358"/>
            <a:ext cx="4572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effectLst/>
              </a:rPr>
              <a:t>S.-J. Han, A. V. Garcia, S. </a:t>
            </a:r>
            <a:r>
              <a:rPr lang="en-US" sz="700" dirty="0" err="1">
                <a:effectLst/>
              </a:rPr>
              <a:t>Oida</a:t>
            </a:r>
            <a:r>
              <a:rPr lang="en-US" sz="700" dirty="0">
                <a:effectLst/>
              </a:rPr>
              <a:t>, K. A. Jenkins, and W. </a:t>
            </a:r>
            <a:r>
              <a:rPr lang="en-US" sz="700" dirty="0" err="1">
                <a:effectLst/>
              </a:rPr>
              <a:t>Haensch</a:t>
            </a:r>
            <a:r>
              <a:rPr lang="en-US" sz="700" dirty="0">
                <a:effectLst/>
              </a:rPr>
              <a:t>, “Graphene radio frequency receiver integrated circuit,” </a:t>
            </a:r>
            <a:r>
              <a:rPr lang="en-US" sz="700" i="1" dirty="0">
                <a:effectLst/>
              </a:rPr>
              <a:t>Nat. </a:t>
            </a:r>
            <a:r>
              <a:rPr lang="en-US" sz="700" i="1" dirty="0" err="1">
                <a:effectLst/>
              </a:rPr>
              <a:t>Commun</a:t>
            </a:r>
            <a:r>
              <a:rPr lang="en-US" sz="700" i="1" dirty="0">
                <a:effectLst/>
              </a:rPr>
              <a:t>.</a:t>
            </a:r>
            <a:r>
              <a:rPr lang="en-US" sz="700" dirty="0">
                <a:effectLst/>
              </a:rPr>
              <a:t>, vol. 5, pp. 1–6, Jan. 2014.</a:t>
            </a:r>
            <a:endParaRPr lang="en-US" sz="7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19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System-Circuit-Device co-design enable multi-level innovations</a:t>
            </a:r>
          </a:p>
          <a:p>
            <a:endParaRPr lang="en-US" dirty="0"/>
          </a:p>
          <a:p>
            <a:r>
              <a:rPr lang="en-US" dirty="0"/>
              <a:t>New architecture relaxes chip-level matching constraints</a:t>
            </a:r>
          </a:p>
          <a:p>
            <a:endParaRPr lang="en-US" dirty="0"/>
          </a:p>
          <a:p>
            <a:r>
              <a:rPr lang="en-US" dirty="0"/>
              <a:t>Graphene enables area-efficient implementation of synapses and neurons</a:t>
            </a:r>
          </a:p>
          <a:p>
            <a:endParaRPr lang="en-US" dirty="0"/>
          </a:p>
          <a:p>
            <a:r>
              <a:rPr lang="en-US" dirty="0"/>
              <a:t>Graphene synapses are compact digital-to-resistance converters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9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review of graphene diodes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dispersion and continuum of states except at the Dirac point make graphene diodes attractive</a:t>
            </a:r>
          </a:p>
          <a:p>
            <a:pPr lvl="1"/>
            <a:r>
              <a:rPr lang="en-US" dirty="0"/>
              <a:t>Lossless as there is no barrier potential</a:t>
            </a:r>
          </a:p>
          <a:p>
            <a:pPr lvl="1"/>
            <a:r>
              <a:rPr lang="en-US" dirty="0"/>
              <a:t>Relies on optics-inspired techniques for conduction anisotropy</a:t>
            </a:r>
          </a:p>
          <a:p>
            <a:pPr lvl="1"/>
            <a:endParaRPr lang="en-US" dirty="0"/>
          </a:p>
          <a:p>
            <a:r>
              <a:rPr lang="en-US" dirty="0"/>
              <a:t>Can be used for low-loss scavenging of RF power or diode-based mux logic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21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Mux Logic</a:t>
            </a:r>
          </a:p>
        </p:txBody>
      </p:sp>
      <p:pic>
        <p:nvPicPr>
          <p:cNvPr id="7" name="Picture 2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4" t="26057" r="21320" b="36971"/>
          <a:stretch>
            <a:fillRect/>
          </a:stretch>
        </p:blipFill>
        <p:spPr bwMode="auto">
          <a:xfrm>
            <a:off x="1701759" y="2099639"/>
            <a:ext cx="8788481" cy="380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4895" y="6012641"/>
            <a:ext cx="11188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S. </a:t>
            </a:r>
            <a:r>
              <a:rPr lang="en-US" sz="1200" dirty="0" err="1"/>
              <a:t>Miryala</a:t>
            </a:r>
            <a:r>
              <a:rPr lang="en-US" sz="1200" dirty="0"/>
              <a:t> et al., “Delay model for reconfigurable logic gates based on graphene PN-junctions,” in Proceedings of the 23rd ACM international conference on Great lakes symposium on VLSI - GLSVLSI ’13, 2013, vol. 2, no. 1, p. 227.</a:t>
            </a: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9375399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89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Graphene Diodes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Geometric diodes proposed to achieve asymmetric conduction by collimation of charge carriers in one direction and not the other</a:t>
            </a:r>
          </a:p>
          <a:p>
            <a:endParaRPr lang="en-US" dirty="0"/>
          </a:p>
          <a:p>
            <a:r>
              <a:rPr lang="en-US" dirty="0"/>
              <a:t>Fabricated using exfoliated and CVD graphene</a:t>
            </a:r>
          </a:p>
          <a:p>
            <a:pPr lvl="1"/>
            <a:r>
              <a:rPr lang="en-US" dirty="0"/>
              <a:t>Exfoliated graphene devices always had higher asymmetry</a:t>
            </a:r>
          </a:p>
          <a:p>
            <a:pPr lvl="1"/>
            <a:r>
              <a:rPr lang="en-US" dirty="0"/>
              <a:t>Hints to the role of scattering</a:t>
            </a:r>
          </a:p>
          <a:p>
            <a:endParaRPr lang="en-US" dirty="0"/>
          </a:p>
          <a:p>
            <a:r>
              <a:rPr lang="en-US" dirty="0"/>
              <a:t>Maximum achieved asymmetry was ~1.37 using exfoliated graphene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7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of operation of geometric diodes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35" y="1880839"/>
            <a:ext cx="5885409" cy="415483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51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Oblique Incidence Graphene Diodes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Graphene charge carriers follow a Snell’s-law like relation at interfaces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Total internal reflection of charge carriers at oblique interfaces if angles, doping and Fermi level set correctly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19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Oblique Incidence diode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975" y="2298003"/>
            <a:ext cx="5945136" cy="268834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975" y="5593659"/>
            <a:ext cx="5945136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66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Transmission Asymmetry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88287" y="5987018"/>
            <a:ext cx="33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Left-to-Right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01269" y="5942568"/>
            <a:ext cx="33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Right-to-Right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94778" y="6354524"/>
            <a:ext cx="33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1</a:t>
            </a:r>
            <a:r>
              <a:rPr lang="en-US" dirty="0"/>
              <a:t> = 0.5 eV, E</a:t>
            </a:r>
            <a:r>
              <a:rPr lang="en-US" baseline="-25000" dirty="0"/>
              <a:t>2</a:t>
            </a:r>
            <a:r>
              <a:rPr lang="en-US" dirty="0"/>
              <a:t> =-0.5eV</a:t>
            </a:r>
          </a:p>
        </p:txBody>
      </p:sp>
    </p:spTree>
    <p:extLst>
      <p:ext uri="{BB962C8B-B14F-4D97-AF65-F5344CB8AC3E}">
        <p14:creationId xmlns:p14="http://schemas.microsoft.com/office/powerpoint/2010/main" val="1287827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Oblique PN junction model</a:t>
            </a:r>
          </a:p>
        </p:txBody>
      </p:sp>
      <p:pic>
        <p:nvPicPr>
          <p:cNvPr id="5" name="Picture 1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4" y="2356643"/>
            <a:ext cx="5056439" cy="39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5" r="7874"/>
          <a:stretch/>
        </p:blipFill>
        <p:spPr bwMode="auto">
          <a:xfrm>
            <a:off x="5627716" y="2668746"/>
            <a:ext cx="6473337" cy="3424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38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7671188" y="5067591"/>
            <a:ext cx="2470974" cy="10256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83173" y="6093229"/>
            <a:ext cx="5132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Scattering smears the angular distribution and limits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the backward-to-forward resistance ratio </a:t>
            </a:r>
          </a:p>
        </p:txBody>
      </p:sp>
    </p:spTree>
    <p:extLst>
      <p:ext uri="{BB962C8B-B14F-4D97-AF65-F5344CB8AC3E}">
        <p14:creationId xmlns:p14="http://schemas.microsoft.com/office/powerpoint/2010/main" val="16648701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Results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75394"/>
            <a:ext cx="5181600" cy="2851799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424297"/>
            <a:ext cx="5181600" cy="31539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78065" y="1769227"/>
            <a:ext cx="18918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= I(V</a:t>
            </a:r>
            <a:r>
              <a:rPr lang="en-US" baseline="-25000" dirty="0"/>
              <a:t>FWD</a:t>
            </a:r>
            <a:r>
              <a:rPr lang="en-US" dirty="0"/>
              <a:t>)/I(V</a:t>
            </a:r>
            <a:r>
              <a:rPr lang="en-US" baseline="-25000" dirty="0"/>
              <a:t>BWD</a:t>
            </a:r>
            <a:r>
              <a:rPr lang="en-US" dirty="0"/>
              <a:t>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0407535" y="2177935"/>
            <a:ext cx="216463" cy="397459"/>
          </a:xfrm>
          <a:prstGeom prst="straightConnector1">
            <a:avLst/>
          </a:prstGeom>
          <a:ln w="444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89189" y="5540684"/>
            <a:ext cx="52807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Highest Graphene Diode Asymmetry reported to date!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39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6786563" y="4057650"/>
            <a:ext cx="4410075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083257" y="4332203"/>
            <a:ext cx="97334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Best reported</a:t>
            </a:r>
            <a:br>
              <a:rPr lang="en-US" sz="1100" dirty="0"/>
            </a:br>
            <a:r>
              <a:rPr lang="en-US" sz="1100" dirty="0"/>
              <a:t>Geometric</a:t>
            </a:r>
            <a:br>
              <a:rPr lang="en-US" sz="1100" dirty="0"/>
            </a:br>
            <a:r>
              <a:rPr lang="en-US" sz="1100" dirty="0"/>
              <a:t>Diode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1196638" y="4102882"/>
            <a:ext cx="216464" cy="255475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755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Architecture and Device Paradigms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6958663"/>
              </p:ext>
            </p:extLst>
          </p:nvPr>
        </p:nvGraphicFramePr>
        <p:xfrm>
          <a:off x="838200" y="1825625"/>
          <a:ext cx="52233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6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2884809"/>
              </p:ext>
            </p:extLst>
          </p:nvPr>
        </p:nvGraphicFramePr>
        <p:xfrm>
          <a:off x="5429865" y="1825625"/>
          <a:ext cx="592393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56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Geometric diodes show that exfoliated graphene is better than CVD graphene</a:t>
            </a:r>
          </a:p>
          <a:p>
            <a:endParaRPr lang="en-US" dirty="0"/>
          </a:p>
          <a:p>
            <a:r>
              <a:rPr lang="en-US" dirty="0"/>
              <a:t>Measurements show that CVD oblique incidence diodes outperform exfoliated geometric diodes</a:t>
            </a:r>
          </a:p>
          <a:p>
            <a:endParaRPr lang="en-US" dirty="0"/>
          </a:p>
          <a:p>
            <a:r>
              <a:rPr lang="en-US" dirty="0"/>
              <a:t>Asymmetry is still too low for practical devices</a:t>
            </a:r>
          </a:p>
          <a:p>
            <a:pPr lvl="1"/>
            <a:r>
              <a:rPr lang="en-US" dirty="0"/>
              <a:t>Scattering and lead resistance need to be reduced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38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Graphene Coupler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077" y="1825625"/>
            <a:ext cx="6135846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730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resistive coupling?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Ballistic-transport devices predicted to have periodic coupling coefficient like their optics counterparts</a:t>
            </a:r>
          </a:p>
          <a:p>
            <a:endParaRPr lang="en-US" dirty="0"/>
          </a:p>
          <a:p>
            <a:r>
              <a:rPr lang="en-US" dirty="0"/>
              <a:t>Diffusive-transport couplers never studied</a:t>
            </a:r>
          </a:p>
          <a:p>
            <a:pPr lvl="1"/>
            <a:r>
              <a:rPr lang="en-US" dirty="0"/>
              <a:t>Could they be useful?</a:t>
            </a:r>
          </a:p>
          <a:p>
            <a:pPr lvl="1"/>
            <a:r>
              <a:rPr lang="en-US" dirty="0"/>
              <a:t>How does diffusive transport affect the coupling coefficient?</a:t>
            </a:r>
          </a:p>
          <a:p>
            <a:endParaRPr lang="en-US" dirty="0"/>
          </a:p>
          <a:p>
            <a:r>
              <a:rPr lang="en-US" dirty="0"/>
              <a:t>Capacitive coupling and cross-talk have been thoroughly investigated, but no study of scaling limits in terms of resistive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74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model of diffusive coupler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024" y="2047257"/>
            <a:ext cx="6879951" cy="39080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879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model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Loss of phase information by scattering allows us to model coupling using a resistance</a:t>
            </a:r>
          </a:p>
          <a:p>
            <a:endParaRPr lang="en-US" dirty="0"/>
          </a:p>
          <a:p>
            <a:r>
              <a:rPr lang="en-US" dirty="0"/>
              <a:t>Sheet resistance of each branch assumed to be the same for simplicity</a:t>
            </a:r>
          </a:p>
          <a:p>
            <a:pPr lvl="1"/>
            <a:r>
              <a:rPr lang="en-US" dirty="0"/>
              <a:t>Process gradient can be assumed negligible if ribbons are not too far apart</a:t>
            </a:r>
          </a:p>
          <a:p>
            <a:pPr lvl="1"/>
            <a:r>
              <a:rPr lang="en-US" dirty="0"/>
              <a:t>Charge-puddles average out macroscopically</a:t>
            </a:r>
          </a:p>
          <a:p>
            <a:endParaRPr lang="en-US" dirty="0"/>
          </a:p>
          <a:p>
            <a:r>
              <a:rPr lang="en-US" dirty="0"/>
              <a:t>Coupling conductance per unit length obtained via Bardeen Transfer Hamiltonian (BTH)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383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model accurate?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Loss of phase information preserved</a:t>
            </a:r>
          </a:p>
          <a:p>
            <a:endParaRPr lang="en-US" dirty="0"/>
          </a:p>
          <a:p>
            <a:r>
              <a:rPr lang="en-US" dirty="0"/>
              <a:t>All distributed resistances should be random variables</a:t>
            </a:r>
          </a:p>
          <a:p>
            <a:pPr lvl="1"/>
            <a:endParaRPr lang="en-US" dirty="0"/>
          </a:p>
          <a:p>
            <a:r>
              <a:rPr lang="en-US" dirty="0"/>
              <a:t>Can be relaxed to first order models and when ribbon spacing is too wide relative to LER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94426"/>
            <a:ext cx="5181600" cy="36137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69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SPICE simulation results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46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429000" y="5948237"/>
                <a:ext cx="5091394" cy="590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5948237"/>
                <a:ext cx="5091394" cy="590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616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conductance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47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Oxide is a parabolic </a:t>
            </a:r>
            <a:r>
              <a:rPr lang="en-US" dirty="0" err="1"/>
              <a:t>bandstructure</a:t>
            </a:r>
            <a:r>
              <a:rPr lang="en-US" dirty="0"/>
              <a:t> system between two graphene ribbons with linear band structure</a:t>
            </a:r>
          </a:p>
          <a:p>
            <a:endParaRPr lang="en-US" dirty="0"/>
          </a:p>
          <a:p>
            <a:r>
              <a:rPr lang="en-US" dirty="0"/>
              <a:t>Transmission coefficient has a very sharp angular dependence making an approximate 1D tunneling model accurate</a:t>
            </a:r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32560"/>
            <a:ext cx="5181600" cy="1937468"/>
          </a:xfrm>
        </p:spPr>
      </p:pic>
    </p:spTree>
    <p:extLst>
      <p:ext uri="{BB962C8B-B14F-4D97-AF65-F5344CB8AC3E}">
        <p14:creationId xmlns:p14="http://schemas.microsoft.com/office/powerpoint/2010/main" val="354803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 conductance results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0292613" y="5825904"/>
                <a:ext cx="1677959" cy="459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𝜅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613" y="5825904"/>
                <a:ext cx="1677959" cy="459678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9921677" y="5762445"/>
            <a:ext cx="455900" cy="293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3759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Diffusive-transport couplers have an asymptotic coupling coefficient</a:t>
            </a:r>
          </a:p>
          <a:p>
            <a:pPr lvl="1"/>
            <a:r>
              <a:rPr lang="en-US" dirty="0"/>
              <a:t>Not periodic like ballistic-transport couplers</a:t>
            </a:r>
          </a:p>
          <a:p>
            <a:endParaRPr lang="en-US" dirty="0"/>
          </a:p>
          <a:p>
            <a:r>
              <a:rPr lang="en-US" dirty="0"/>
              <a:t>Resistive coupling not a concern for deeply scaled graphene ribbons</a:t>
            </a:r>
          </a:p>
          <a:p>
            <a:endParaRPr lang="en-US" dirty="0"/>
          </a:p>
          <a:p>
            <a:r>
              <a:rPr lang="en-US" dirty="0"/>
              <a:t>Coupling conductance is negligible for </a:t>
            </a:r>
            <a:r>
              <a:rPr lang="en-US" dirty="0" err="1"/>
              <a:t>ligthographically</a:t>
            </a:r>
            <a:r>
              <a:rPr lang="en-US" dirty="0"/>
              <a:t>-defined ribbons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15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Paradigm Shifts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9961310"/>
              </p:ext>
            </p:extLst>
          </p:nvPr>
        </p:nvGraphicFramePr>
        <p:xfrm>
          <a:off x="248264" y="1803707"/>
          <a:ext cx="509802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80505380"/>
              </p:ext>
            </p:extLst>
          </p:nvPr>
        </p:nvGraphicFramePr>
        <p:xfrm>
          <a:off x="6481097" y="1690688"/>
          <a:ext cx="4872703" cy="4577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Right Arrow 9"/>
          <p:cNvSpPr/>
          <p:nvPr/>
        </p:nvSpPr>
        <p:spPr>
          <a:xfrm>
            <a:off x="5346290" y="3399502"/>
            <a:ext cx="1445342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100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Metal-Graphene Interface on Device Performance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Joule heating increases channel temperature increasing scattering and reducing mobility</a:t>
            </a:r>
          </a:p>
          <a:p>
            <a:endParaRPr lang="en-US" dirty="0"/>
          </a:p>
          <a:p>
            <a:r>
              <a:rPr lang="en-US" dirty="0"/>
              <a:t>Proper device design enhances graphene-metal thermal contact allowing heat to escape through the contact reducing the channel heating</a:t>
            </a:r>
          </a:p>
          <a:p>
            <a:endParaRPr lang="en-US" dirty="0"/>
          </a:p>
          <a:p>
            <a:r>
              <a:rPr lang="en-US" dirty="0"/>
              <a:t>Thermal contact optimization should not affect electrical contact resistance to prevent reduction in electrical device performance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8200" y="6211669"/>
            <a:ext cx="1051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D. Saha, X. Yu, M. Darwish, M. Jeong, J. Freedman, A. Gellman, J. Weldon and J. Malen, “Developing Superior Alloy Contacts Optimized for Electrical and Thermal Transport at Metal-Graphene Interfaces”, MRS Spring, April 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343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Metal Choice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Ni and </a:t>
            </a:r>
            <a:r>
              <a:rPr lang="en-US" dirty="0" err="1"/>
              <a:t>Pd</a:t>
            </a:r>
            <a:r>
              <a:rPr lang="en-US" dirty="0"/>
              <a:t> are known to have the lowest electrical contact resistance to graphene</a:t>
            </a:r>
          </a:p>
          <a:p>
            <a:endParaRPr lang="en-US" dirty="0"/>
          </a:p>
          <a:p>
            <a:r>
              <a:rPr lang="en-US" dirty="0"/>
              <a:t>Compositionally Spread Alloy Film (CSAF) or Ni-</a:t>
            </a:r>
            <a:r>
              <a:rPr lang="en-US" dirty="0" err="1"/>
              <a:t>Pd</a:t>
            </a:r>
            <a:r>
              <a:rPr lang="en-US" dirty="0"/>
              <a:t> was evaporated on a blanket graphene film over 90 thermal SiO2 and graphene-metal interface thermal conductance (G</a:t>
            </a:r>
            <a:r>
              <a:rPr lang="en-US" baseline="-25000" dirty="0"/>
              <a:t>TH</a:t>
            </a:r>
            <a:r>
              <a:rPr lang="en-US" dirty="0"/>
              <a:t>) was evaluated FDTR (Frequency Dependent Thermal Reflectance)</a:t>
            </a:r>
          </a:p>
          <a:p>
            <a:pPr lvl="1"/>
            <a:r>
              <a:rPr lang="en-US" dirty="0"/>
              <a:t>All sample covered with Au transducer layer</a:t>
            </a:r>
          </a:p>
          <a:p>
            <a:endParaRPr lang="en-US" dirty="0"/>
          </a:p>
          <a:p>
            <a:r>
              <a:rPr lang="en-US" dirty="0"/>
              <a:t>Higher thermal interface conductance is desirable as it means more heat can flow across the metal contact rather than through the channel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8200" y="6211669"/>
            <a:ext cx="1051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D. Saha, X. Yu, M. Darwish, M. Jeong, J. Freedman, A. Gellman, J. Weldon and J. Malen, “Developing Superior Alloy Contacts Optimized for Electrical and Thermal Transport at Metal-Graphene Interfaces”, MRS Spring, April 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784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FDTR setup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52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8200" y="6211669"/>
            <a:ext cx="1051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J. Epstein, W. L. Ong, C. J. </a:t>
            </a:r>
            <a:r>
              <a:rPr lang="en-US" sz="1100" dirty="0" err="1"/>
              <a:t>Bettinger</a:t>
            </a:r>
            <a:r>
              <a:rPr lang="en-US" sz="1100" dirty="0"/>
              <a:t>, and J. A. Malen, “Temperature Dependent Thermal Conductivity and Thermal Interface Resistance of </a:t>
            </a:r>
            <a:r>
              <a:rPr lang="en-US" sz="1100" dirty="0" err="1"/>
              <a:t>Pentacene</a:t>
            </a:r>
            <a:r>
              <a:rPr lang="en-US" sz="1100" dirty="0"/>
              <a:t> Thin Films with Varying Morphology,” ACS Appl. Mater. Interfaces, vol. 8, no. 29, pp. 19168–19174, 2016.</a:t>
            </a:r>
          </a:p>
        </p:txBody>
      </p:sp>
      <p:pic>
        <p:nvPicPr>
          <p:cNvPr id="24" name="Content Placeholder 2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1238" y="1690688"/>
            <a:ext cx="6835116" cy="39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66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72" y="1825625"/>
            <a:ext cx="8689056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Evaluated Metal-Graphene G</a:t>
            </a:r>
            <a:r>
              <a:rPr lang="en-US" baseline="-25000" dirty="0"/>
              <a:t>TH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6211669"/>
            <a:ext cx="1051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D. Saha, X. Yu, M. Darwish, M. Jeong, J. Freedman, A. Gellman, J. Weldon and J. Malen, “Developing Superior Alloy Contacts Optimized for Electrical and Thermal Transport at Metal-Graphene Interfaces”, MRS Spring, April 2017</a:t>
            </a:r>
          </a:p>
        </p:txBody>
      </p:sp>
      <p:sp>
        <p:nvSpPr>
          <p:cNvPr id="7" name="Rectangle 6"/>
          <p:cNvSpPr/>
          <p:nvPr/>
        </p:nvSpPr>
        <p:spPr>
          <a:xfrm>
            <a:off x="2889783" y="4278834"/>
            <a:ext cx="6741569" cy="74687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074708" y="4278834"/>
            <a:ext cx="1899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Elemental metals lie in this range</a:t>
            </a:r>
          </a:p>
        </p:txBody>
      </p:sp>
      <p:sp>
        <p:nvSpPr>
          <p:cNvPr id="9" name="Right Brace 8"/>
          <p:cNvSpPr/>
          <p:nvPr/>
        </p:nvSpPr>
        <p:spPr>
          <a:xfrm>
            <a:off x="9631352" y="4278834"/>
            <a:ext cx="357449" cy="746875"/>
          </a:xfrm>
          <a:prstGeom prst="rightBrace">
            <a:avLst>
              <a:gd name="adj1" fmla="val 44690"/>
              <a:gd name="adj2" fmla="val 5057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671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Measurements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Currently another CSAF sample is being created with electrical and thermal measurements structures</a:t>
            </a:r>
          </a:p>
          <a:p>
            <a:pPr lvl="1"/>
            <a:r>
              <a:rPr lang="en-US" dirty="0"/>
              <a:t>Electrical: Linear TLM, Circular TLM, CBKR and 4-point probe</a:t>
            </a:r>
          </a:p>
          <a:p>
            <a:pPr lvl="1"/>
            <a:r>
              <a:rPr lang="en-US" dirty="0"/>
              <a:t>Thermal: Metal strips</a:t>
            </a:r>
          </a:p>
          <a:p>
            <a:endParaRPr lang="en-US" dirty="0"/>
          </a:p>
          <a:p>
            <a:r>
              <a:rPr lang="en-US" dirty="0"/>
              <a:t>Will the electrical contact resistance show the same trend?</a:t>
            </a: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0" t="16642" b="20591"/>
          <a:stretch/>
        </p:blipFill>
        <p:spPr>
          <a:xfrm>
            <a:off x="6060725" y="1825625"/>
            <a:ext cx="5404550" cy="4351337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860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in GFETs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Contacts anchor the graphene to the substrate</a:t>
            </a:r>
          </a:p>
          <a:p>
            <a:endParaRPr lang="en-US" dirty="0"/>
          </a:p>
          <a:p>
            <a:r>
              <a:rPr lang="en-US" dirty="0"/>
              <a:t>Graphene is single-atom thick, surrounded by materials of different thermal expansion coefficient</a:t>
            </a:r>
          </a:p>
          <a:p>
            <a:pPr lvl="1"/>
            <a:r>
              <a:rPr lang="en-US" dirty="0"/>
              <a:t>Highly prone to stress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720722" y="3911524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r>
              <a:rPr lang="en-US" baseline="-25000" dirty="0"/>
              <a:t>1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237562" y="4467512"/>
            <a:ext cx="3267094" cy="565018"/>
          </a:xfrm>
          <a:prstGeom prst="rect">
            <a:avLst/>
          </a:prstGeom>
          <a:solidFill>
            <a:srgbClr val="79278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 Gate Oxide</a:t>
            </a:r>
            <a:endParaRPr kumimoji="0" lang="en-US" sz="1400" b="0" i="0" u="none" strike="noStrike" cap="none" normalizeH="0" baseline="-2500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237562" y="5786800"/>
            <a:ext cx="3267094" cy="304800"/>
          </a:xfrm>
          <a:prstGeom prst="rect">
            <a:avLst/>
          </a:prstGeom>
          <a:solidFill>
            <a:srgbClr val="A5A5A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Silicon Substrate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7562" y="5316156"/>
            <a:ext cx="3267094" cy="470644"/>
          </a:xfrm>
          <a:prstGeom prst="rect">
            <a:avLst/>
          </a:prstGeom>
          <a:solidFill>
            <a:srgbClr val="F2DCD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Bottom Gate Oxide</a:t>
            </a: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237562" y="5032530"/>
            <a:ext cx="3267094" cy="283626"/>
          </a:xfrm>
          <a:prstGeom prst="rect">
            <a:avLst/>
          </a:prstGeom>
          <a:solidFill>
            <a:srgbClr val="006FB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Graphene</a:t>
            </a:r>
            <a:endParaRPr kumimoji="0" lang="en-US" sz="1400" b="0" i="0" u="none" strike="noStrike" cap="none" normalizeH="0" baseline="-25000" dirty="0">
              <a:ln>
                <a:noFill/>
              </a:ln>
              <a:solidFill>
                <a:srgbClr val="FFFFF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504972" y="4246499"/>
            <a:ext cx="762000" cy="612457"/>
          </a:xfrm>
          <a:prstGeom prst="rect">
            <a:avLst/>
          </a:prstGeom>
          <a:solidFill>
            <a:srgbClr val="D9511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Contact</a:t>
            </a:r>
            <a:endParaRPr kumimoji="0" lang="en-US" sz="1400" b="0" i="0" u="none" strike="noStrike" cap="none" normalizeH="0" baseline="-2500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9599762" y="4246499"/>
            <a:ext cx="762000" cy="612457"/>
          </a:xfrm>
          <a:prstGeom prst="rect">
            <a:avLst/>
          </a:prstGeom>
          <a:solidFill>
            <a:srgbClr val="D9511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Contact</a:t>
            </a:r>
            <a:endParaRPr kumimoji="0" lang="en-US" sz="1400" b="0" i="0" u="none" strike="noStrike" cap="none" normalizeH="0" baseline="-2500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504972" y="4858956"/>
            <a:ext cx="762000" cy="17042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Adhesion</a:t>
            </a:r>
            <a:endParaRPr kumimoji="0" lang="en-US" sz="1100" b="0" i="0" u="none" strike="noStrike" cap="none" normalizeH="0" baseline="-2500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9599762" y="4858956"/>
            <a:ext cx="762000" cy="17042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Adhesion</a:t>
            </a:r>
            <a:endParaRPr lang="en-US" sz="1100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10505418" y="4297654"/>
            <a:ext cx="300248" cy="2603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10809456" y="4944166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r>
              <a:rPr lang="en-US" baseline="-25000" dirty="0"/>
              <a:t>2</a:t>
            </a:r>
          </a:p>
        </p:txBody>
      </p:sp>
      <p:cxnSp>
        <p:nvCxnSpPr>
          <p:cNvPr id="23" name="Straight Arrow Connector 22"/>
          <p:cNvCxnSpPr/>
          <p:nvPr/>
        </p:nvCxnSpPr>
        <p:spPr bwMode="auto">
          <a:xfrm flipH="1">
            <a:off x="10504656" y="5334076"/>
            <a:ext cx="381000" cy="2828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20" y="1822131"/>
            <a:ext cx="4297680" cy="182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938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445" y="1690688"/>
            <a:ext cx="4648200" cy="348615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Probing Stress in Graphene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2D Raman peak red shifts under tension</a:t>
            </a:r>
          </a:p>
          <a:p>
            <a:endParaRPr lang="en-US" dirty="0"/>
          </a:p>
          <a:p>
            <a:r>
              <a:rPr lang="en-US" dirty="0"/>
              <a:t>2D Peak FWHM function of both stress and charge fluctuations</a:t>
            </a:r>
          </a:p>
          <a:p>
            <a:pPr lvl="1"/>
            <a:endParaRPr lang="en-US" dirty="0"/>
          </a:p>
          <a:p>
            <a:r>
              <a:rPr lang="en-US" dirty="0"/>
              <a:t>2D peak splits under</a:t>
            </a:r>
          </a:p>
          <a:p>
            <a:pPr lvl="1"/>
            <a:r>
              <a:rPr lang="en-US" dirty="0"/>
              <a:t>Function of orientation, polarization and strain magnitude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35BFF-6B09-47D1-A783-90194491DAC7}" type="slidenum">
              <a:rPr lang="en-US" altLang="en-US" smtClean="0"/>
              <a:pPr/>
              <a:t>56</a:t>
            </a:fld>
            <a:endParaRPr lang="en-US" altLang="en-US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8064500" y="2249488"/>
            <a:ext cx="120314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9305745" y="2243138"/>
            <a:ext cx="0" cy="2362200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56632" y="1910934"/>
            <a:ext cx="818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</a:rPr>
              <a:t>Tension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0" y="616705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800" dirty="0">
                <a:latin typeface="TimesNewRomanPSMT"/>
              </a:rPr>
              <a:t>M. Mohr, J. </a:t>
            </a:r>
            <a:r>
              <a:rPr lang="en-US" sz="800" dirty="0" err="1">
                <a:latin typeface="TimesNewRomanPSMT"/>
              </a:rPr>
              <a:t>Maultzsch</a:t>
            </a:r>
            <a:r>
              <a:rPr lang="en-US" sz="800" dirty="0">
                <a:latin typeface="TimesNewRomanPSMT"/>
              </a:rPr>
              <a:t>, and C. Thomsen, “Splitting of the Raman 2D band of graphene subjected to strain,” </a:t>
            </a:r>
            <a:r>
              <a:rPr lang="en-US" sz="800" i="1" dirty="0">
                <a:latin typeface="TimesNewRomanPS-ItalicMT"/>
              </a:rPr>
              <a:t>Phys. Rev. B</a:t>
            </a:r>
            <a:r>
              <a:rPr lang="en-US" sz="800" dirty="0">
                <a:latin typeface="TimesNewRomanPSMT"/>
              </a:rPr>
              <a:t>, vol. 82, no. 20, p. 201409, Nov. 2010.</a:t>
            </a:r>
            <a:endParaRPr lang="en-US" sz="80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9345463" y="2252558"/>
            <a:ext cx="134158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9418241" y="2255422"/>
            <a:ext cx="1268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</a:rPr>
              <a:t>Compression</a:t>
            </a:r>
          </a:p>
        </p:txBody>
      </p:sp>
    </p:spTree>
    <p:extLst>
      <p:ext uri="{BB962C8B-B14F-4D97-AF65-F5344CB8AC3E}">
        <p14:creationId xmlns:p14="http://schemas.microsoft.com/office/powerpoint/2010/main" val="34044358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Structure used in Strain Evaluation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57</a:t>
            </a:fld>
            <a:endParaRPr lang="en-US"/>
          </a:p>
        </p:txBody>
      </p:sp>
      <p:pic>
        <p:nvPicPr>
          <p:cNvPr id="14" name="Content Placeholder 7" descr="C:\Users\momar\Google Drive\PhD\Optical Microscope\momar\10262015\sh6_L2_postOx_100x -angle corrected.jpg"/>
          <p:cNvPicPr>
            <a:picLocks noGrp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0"/>
          <a:stretch/>
        </p:blipFill>
        <p:spPr bwMode="auto">
          <a:xfrm>
            <a:off x="640597" y="2451100"/>
            <a:ext cx="5231289" cy="29083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622" y="2781300"/>
            <a:ext cx="4204677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005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Evolution during GFET Fabrication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8200" y="6211669"/>
            <a:ext cx="10515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M. Darwish, D. Saha, J. Malen, and J. A. Weldon, “Processing-Induced Strain in Dual-Gated Graphene FETs”, in </a:t>
            </a:r>
            <a:r>
              <a:rPr lang="en-US" sz="1100" i="1" dirty="0"/>
              <a:t>IEEE Nano</a:t>
            </a:r>
            <a:r>
              <a:rPr lang="en-US" sz="1100" dirty="0"/>
              <a:t>, 2017.</a:t>
            </a:r>
          </a:p>
        </p:txBody>
      </p:sp>
      <p:pic>
        <p:nvPicPr>
          <p:cNvPr id="9" name="Content Placeholder 8" descr="C:\Users\momar\Google Drive\PhD\MATLAB\raman\Resist Comparison\raman_2D_Shipley.png"/>
          <p:cNvPicPr>
            <a:picLocks noGrp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1"/>
          <a:stretch/>
        </p:blipFill>
        <p:spPr bwMode="auto">
          <a:xfrm>
            <a:off x="6172200" y="2186847"/>
            <a:ext cx="5181600" cy="36288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Content Placeholder 9" descr="RamanOverlay_2D"/>
          <p:cNvPicPr>
            <a:picLocks noGr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" t="4431" r="6526"/>
          <a:stretch>
            <a:fillRect/>
          </a:stretch>
        </p:blipFill>
        <p:spPr bwMode="auto">
          <a:xfrm>
            <a:off x="1041880" y="2089914"/>
            <a:ext cx="4774240" cy="38227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561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Developer Chemistry on Device Performance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Photoresist developer chemistry can contain Metal-Ions or be Metal-Ion Free</a:t>
            </a:r>
          </a:p>
          <a:p>
            <a:endParaRPr lang="en-US" dirty="0"/>
          </a:p>
          <a:p>
            <a:r>
              <a:rPr lang="en-US" dirty="0"/>
              <a:t>Choice of developer chemistry is dictated by process compatibility and developer properties</a:t>
            </a:r>
          </a:p>
          <a:p>
            <a:endParaRPr lang="en-US" dirty="0"/>
          </a:p>
          <a:p>
            <a:r>
              <a:rPr lang="en-US" dirty="0"/>
              <a:t>Impact of Metal-Ion Free (MIF) and Metal-Ion Containing (MIC) developers on device performance evaluated using the constant mobility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01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graphene?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</a:t>
            </a:fld>
            <a:endParaRPr lang="en-US"/>
          </a:p>
        </p:txBody>
      </p:sp>
      <p:pic>
        <p:nvPicPr>
          <p:cNvPr id="39" name="Content Placeholder 3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84" y="2752373"/>
            <a:ext cx="3773432" cy="2497841"/>
          </a:xfrm>
        </p:spPr>
      </p:pic>
      <p:pic>
        <p:nvPicPr>
          <p:cNvPr id="29" name="Content Placeholder 25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6" b="28954"/>
          <a:stretch/>
        </p:blipFill>
        <p:spPr>
          <a:xfrm>
            <a:off x="1431985" y="2467467"/>
            <a:ext cx="3907766" cy="3001398"/>
          </a:xfrm>
        </p:spPr>
      </p:pic>
      <p:cxnSp>
        <p:nvCxnSpPr>
          <p:cNvPr id="31" name="Straight Arrow Connector 30"/>
          <p:cNvCxnSpPr/>
          <p:nvPr/>
        </p:nvCxnSpPr>
        <p:spPr>
          <a:xfrm flipV="1">
            <a:off x="2544792" y="4839420"/>
            <a:ext cx="112144" cy="410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603708" y="5173636"/>
            <a:ext cx="300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layer of graphite = graphene</a:t>
            </a:r>
          </a:p>
        </p:txBody>
      </p:sp>
    </p:spTree>
    <p:extLst>
      <p:ext uri="{BB962C8B-B14F-4D97-AF65-F5344CB8AC3E}">
        <p14:creationId xmlns:p14="http://schemas.microsoft.com/office/powerpoint/2010/main" val="7640379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Dirac Point Shift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1347"/>
            <a:ext cx="5181600" cy="36598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35BFF-6B09-47D1-A783-90194491DAC7}" type="slidenum">
              <a:rPr lang="en-US" altLang="en-US" smtClean="0"/>
              <a:pPr/>
              <a:t>60</a:t>
            </a:fld>
            <a:endParaRPr lang="en-US" altLang="en-US"/>
          </a:p>
        </p:txBody>
      </p:sp>
      <p:sp>
        <p:nvSpPr>
          <p:cNvPr id="3" name="Right Brace 2"/>
          <p:cNvSpPr/>
          <p:nvPr/>
        </p:nvSpPr>
        <p:spPr bwMode="auto">
          <a:xfrm rot="5400000">
            <a:off x="4055445" y="4461846"/>
            <a:ext cx="245709" cy="27178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4601" y="5967969"/>
            <a:ext cx="74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7500" y="169068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N=25</a:t>
            </a:r>
          </a:p>
        </p:txBody>
      </p:sp>
      <p:pic>
        <p:nvPicPr>
          <p:cNvPr id="10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71347"/>
            <a:ext cx="5181600" cy="3659894"/>
          </a:xfrm>
        </p:spPr>
      </p:pic>
      <p:sp>
        <p:nvSpPr>
          <p:cNvPr id="11" name="Right Brace 10"/>
          <p:cNvSpPr/>
          <p:nvPr/>
        </p:nvSpPr>
        <p:spPr bwMode="auto">
          <a:xfrm rot="5400000">
            <a:off x="4055445" y="4461847"/>
            <a:ext cx="245709" cy="27178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91003" y="5967968"/>
            <a:ext cx="74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</a:t>
            </a:r>
          </a:p>
        </p:txBody>
      </p:sp>
      <p:sp>
        <p:nvSpPr>
          <p:cNvPr id="13" name="Right Brace 12"/>
          <p:cNvSpPr/>
          <p:nvPr/>
        </p:nvSpPr>
        <p:spPr bwMode="auto">
          <a:xfrm rot="5400000">
            <a:off x="9541847" y="4461846"/>
            <a:ext cx="245709" cy="27178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4090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71347"/>
            <a:ext cx="5181600" cy="3659894"/>
          </a:xfrm>
        </p:spPr>
      </p:pic>
      <p:pic>
        <p:nvPicPr>
          <p:cNvPr id="14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1347"/>
            <a:ext cx="5181600" cy="365989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Field-Effect Mobility and Charged-Impurity Concentration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35BFF-6B09-47D1-A783-90194491DAC7}" type="slidenum">
              <a:rPr lang="en-US" altLang="en-US" smtClean="0"/>
              <a:pPr/>
              <a:t>61</a:t>
            </a:fld>
            <a:endParaRPr lang="en-US" altLang="en-US"/>
          </a:p>
        </p:txBody>
      </p:sp>
      <p:sp>
        <p:nvSpPr>
          <p:cNvPr id="3" name="Right Brace 2"/>
          <p:cNvSpPr/>
          <p:nvPr/>
        </p:nvSpPr>
        <p:spPr bwMode="auto">
          <a:xfrm rot="5400000">
            <a:off x="4055445" y="4461846"/>
            <a:ext cx="245709" cy="27178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4601" y="5967969"/>
            <a:ext cx="74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7500" y="169068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N=25</a:t>
            </a:r>
          </a:p>
        </p:txBody>
      </p:sp>
      <p:sp>
        <p:nvSpPr>
          <p:cNvPr id="11" name="Right Brace 10"/>
          <p:cNvSpPr/>
          <p:nvPr/>
        </p:nvSpPr>
        <p:spPr bwMode="auto">
          <a:xfrm rot="5400000">
            <a:off x="4055445" y="4461847"/>
            <a:ext cx="245709" cy="27178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91003" y="5967968"/>
            <a:ext cx="74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</a:t>
            </a:r>
          </a:p>
        </p:txBody>
      </p:sp>
      <p:sp>
        <p:nvSpPr>
          <p:cNvPr id="13" name="Right Brace 12"/>
          <p:cNvSpPr/>
          <p:nvPr/>
        </p:nvSpPr>
        <p:spPr bwMode="auto">
          <a:xfrm rot="5400000">
            <a:off x="9541847" y="4461846"/>
            <a:ext cx="245709" cy="27178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0941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Resistance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35BFF-6B09-47D1-A783-90194491DAC7}" type="slidenum">
              <a:rPr lang="en-US" altLang="en-US" smtClean="0"/>
              <a:pPr/>
              <a:t>62</a:t>
            </a:fld>
            <a:endParaRPr lang="en-US" alt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178" y="1981200"/>
            <a:ext cx="5825644" cy="4114800"/>
          </a:xfrm>
        </p:spPr>
      </p:pic>
      <p:sp>
        <p:nvSpPr>
          <p:cNvPr id="5" name="Right Brace 4"/>
          <p:cNvSpPr/>
          <p:nvPr/>
        </p:nvSpPr>
        <p:spPr bwMode="auto">
          <a:xfrm rot="5400000">
            <a:off x="6877050" y="4572000"/>
            <a:ext cx="266700" cy="30480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1300" y="6229351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20200" y="376966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N=25</a:t>
            </a:r>
          </a:p>
        </p:txBody>
      </p:sp>
    </p:spTree>
    <p:extLst>
      <p:ext uri="{BB962C8B-B14F-4D97-AF65-F5344CB8AC3E}">
        <p14:creationId xmlns:p14="http://schemas.microsoft.com/office/powerpoint/2010/main" val="26056724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Mobility and Charged-Impurity Concentration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mobility and charged-impurity concentration are inversely proportional</a:t>
                </a:r>
              </a:p>
              <a:p>
                <a:endParaRPr lang="en-US" dirty="0"/>
              </a:p>
              <a:p>
                <a:r>
                  <a:rPr lang="en-US" dirty="0"/>
                  <a:t>The relation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is given as: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value of the proportionality constant has been evaluated theoretically to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165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35BFF-6B09-47D1-A783-90194491DAC7}" type="slidenum">
              <a:rPr lang="en-US" altLang="en-US" smtClean="0"/>
              <a:pPr/>
              <a:t>63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51633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Mobility vs Charged-Impurity Concentration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138" y="1342687"/>
            <a:ext cx="6897724" cy="486898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48488" y="2415133"/>
                <a:ext cx="1332352" cy="5211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≅4.24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488" y="2415133"/>
                <a:ext cx="1332352" cy="5211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838200" y="6211669"/>
            <a:ext cx="1051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M. Darwish, D. Saha, J. Malen, and J. A. Weldon, “A Comparison of the Impact of Metal - Ion Containing and Metal - Ion Free Photoresist Developers on Graphene Field - Effect Transistors,” in </a:t>
            </a:r>
            <a:r>
              <a:rPr lang="en-US" sz="1100" i="1" dirty="0"/>
              <a:t>IEEE Nano</a:t>
            </a:r>
            <a:r>
              <a:rPr lang="en-US" sz="1100" dirty="0"/>
              <a:t>, 2017.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029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– Contact Engineering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Co-optimization of electrical and thermal interface contact resistance by alloying can significantly enhance device performance</a:t>
            </a:r>
          </a:p>
          <a:p>
            <a:pPr lvl="1"/>
            <a:r>
              <a:rPr lang="en-US" dirty="0"/>
              <a:t>CSAF films allow rapid evaluation and fine-tuning of contact alloys</a:t>
            </a:r>
          </a:p>
          <a:p>
            <a:pPr lvl="1"/>
            <a:endParaRPr lang="en-US" dirty="0"/>
          </a:p>
          <a:p>
            <a:r>
              <a:rPr lang="en-US" dirty="0"/>
              <a:t>Impact of adhesion layer evaluated using partial-coverage films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962101"/>
            <a:ext cx="4572000" cy="407838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687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– Graphene leads for 2D materials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materials are doped by contacts</a:t>
            </a:r>
          </a:p>
          <a:p>
            <a:endParaRPr lang="en-US" dirty="0"/>
          </a:p>
          <a:p>
            <a:r>
              <a:rPr lang="en-US" dirty="0"/>
              <a:t>Integration of different metals for different device doping type is limiting, if possible</a:t>
            </a:r>
          </a:p>
          <a:p>
            <a:endParaRPr lang="en-US" dirty="0"/>
          </a:p>
          <a:p>
            <a:r>
              <a:rPr lang="en-US" dirty="0"/>
              <a:t>Graphene can act as an intermediate lead between the metal and 2D semiconductor to alleviate contact doping</a:t>
            </a:r>
          </a:p>
          <a:p>
            <a:pPr lvl="1"/>
            <a:r>
              <a:rPr lang="en-US" dirty="0"/>
              <a:t>Can be combined with alloyed metal-graphene contacts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528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– Oblique diodes using </a:t>
            </a:r>
            <a:r>
              <a:rPr lang="en-US" dirty="0" err="1"/>
              <a:t>hBN</a:t>
            </a:r>
            <a:r>
              <a:rPr lang="en-US" dirty="0"/>
              <a:t>/G/</a:t>
            </a:r>
            <a:r>
              <a:rPr lang="en-US" dirty="0" err="1"/>
              <a:t>hBN</a:t>
            </a:r>
            <a:r>
              <a:rPr lang="en-US" dirty="0"/>
              <a:t> </a:t>
            </a:r>
            <a:r>
              <a:rPr lang="en-US" dirty="0" err="1"/>
              <a:t>heterostructure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Exfoliated graphene between </a:t>
            </a:r>
            <a:r>
              <a:rPr lang="en-US" dirty="0" err="1"/>
              <a:t>hBN</a:t>
            </a:r>
            <a:r>
              <a:rPr lang="en-US" dirty="0"/>
              <a:t> flakes has low scattering</a:t>
            </a:r>
          </a:p>
          <a:p>
            <a:pPr lvl="1"/>
            <a:r>
              <a:rPr lang="en-US" dirty="0"/>
              <a:t>Mean free paths (MFP) for up to a micron at room temperature</a:t>
            </a:r>
          </a:p>
          <a:p>
            <a:pPr lvl="1"/>
            <a:endParaRPr lang="en-US" dirty="0"/>
          </a:p>
          <a:p>
            <a:r>
              <a:rPr lang="en-US" dirty="0"/>
              <a:t>Oblique-incidence diodes fabricated using </a:t>
            </a:r>
            <a:r>
              <a:rPr lang="en-US" dirty="0" err="1"/>
              <a:t>hBN</a:t>
            </a:r>
            <a:r>
              <a:rPr lang="en-US" dirty="0"/>
              <a:t>/G/</a:t>
            </a:r>
            <a:r>
              <a:rPr lang="en-US" dirty="0" err="1"/>
              <a:t>hBN</a:t>
            </a:r>
            <a:r>
              <a:rPr lang="en-US" dirty="0"/>
              <a:t> </a:t>
            </a:r>
            <a:r>
              <a:rPr lang="en-US" dirty="0" err="1"/>
              <a:t>heterostructure</a:t>
            </a:r>
            <a:r>
              <a:rPr lang="en-US" dirty="0"/>
              <a:t> will have reduced scattering and higher asymmetry</a:t>
            </a:r>
          </a:p>
          <a:p>
            <a:endParaRPr lang="en-US" dirty="0"/>
          </a:p>
          <a:p>
            <a:r>
              <a:rPr lang="en-US" dirty="0"/>
              <a:t>The use of edge contacts allows reducing the parasitic contact resistance considerably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543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– CVD </a:t>
            </a:r>
            <a:r>
              <a:rPr lang="en-US" dirty="0" err="1"/>
              <a:t>hBN</a:t>
            </a:r>
            <a:r>
              <a:rPr lang="en-US" dirty="0"/>
              <a:t> with CVD graphene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hBN</a:t>
            </a:r>
            <a:r>
              <a:rPr lang="en-US" dirty="0"/>
              <a:t> is the optimal substrate for graphene</a:t>
            </a:r>
          </a:p>
          <a:p>
            <a:endParaRPr lang="en-US" dirty="0"/>
          </a:p>
          <a:p>
            <a:r>
              <a:rPr lang="en-US" dirty="0"/>
              <a:t>Combining CVD </a:t>
            </a:r>
            <a:r>
              <a:rPr lang="en-US" dirty="0" err="1"/>
              <a:t>hBN</a:t>
            </a:r>
            <a:r>
              <a:rPr lang="en-US" dirty="0"/>
              <a:t> with CVD graphene enables wafer-level integration of high performance graphene devices</a:t>
            </a:r>
          </a:p>
          <a:p>
            <a:endParaRPr lang="en-US" dirty="0"/>
          </a:p>
          <a:p>
            <a:r>
              <a:rPr lang="en-US" dirty="0"/>
              <a:t>CVD of </a:t>
            </a:r>
            <a:r>
              <a:rPr lang="en-US" dirty="0" err="1"/>
              <a:t>hBN</a:t>
            </a:r>
            <a:r>
              <a:rPr lang="en-US" dirty="0"/>
              <a:t> has been demonstrated, but transfer along with CVD graphene is yet to be explored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022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Prof. Jeffrey A. Weldon.</a:t>
            </a:r>
          </a:p>
          <a:p>
            <a:endParaRPr lang="en-US" dirty="0"/>
          </a:p>
          <a:p>
            <a:r>
              <a:rPr lang="en-US" dirty="0"/>
              <a:t>Prof. Larry Pileggi</a:t>
            </a:r>
          </a:p>
          <a:p>
            <a:endParaRPr lang="en-US" dirty="0"/>
          </a:p>
          <a:p>
            <a:r>
              <a:rPr lang="en-US" dirty="0"/>
              <a:t>Prof. Randall Feenstra</a:t>
            </a:r>
          </a:p>
          <a:p>
            <a:endParaRPr lang="en-US" dirty="0"/>
          </a:p>
          <a:p>
            <a:r>
              <a:rPr lang="en-US" dirty="0"/>
              <a:t>Prof. Eric Pop (Stanford University)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4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Graphene’s Band Structure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313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(1)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Prof. Andrew Gellman</a:t>
            </a:r>
          </a:p>
          <a:p>
            <a:endParaRPr lang="en-US" dirty="0"/>
          </a:p>
          <a:p>
            <a:r>
              <a:rPr lang="en-US" dirty="0"/>
              <a:t>Prof. Jonathan </a:t>
            </a:r>
            <a:r>
              <a:rPr lang="en-US" dirty="0" err="1"/>
              <a:t>Malen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Prof. Ben Hunt</a:t>
            </a:r>
          </a:p>
          <a:p>
            <a:endParaRPr lang="en-US" dirty="0"/>
          </a:p>
          <a:p>
            <a:r>
              <a:rPr lang="en-US" dirty="0"/>
              <a:t>Prof. </a:t>
            </a:r>
            <a:r>
              <a:rPr lang="en-US" dirty="0" err="1"/>
              <a:t>Tzahi</a:t>
            </a:r>
            <a:r>
              <a:rPr lang="en-US" dirty="0"/>
              <a:t> Cohen-</a:t>
            </a:r>
            <a:r>
              <a:rPr lang="en-US" dirty="0" err="1"/>
              <a:t>Karni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748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Dr</a:t>
            </a:r>
            <a:r>
              <a:rPr lang="en-US" dirty="0"/>
              <a:t> Mohamed Abdelmoula</a:t>
            </a:r>
          </a:p>
          <a:p>
            <a:endParaRPr lang="en-US" dirty="0"/>
          </a:p>
          <a:p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Doron</a:t>
            </a:r>
            <a:r>
              <a:rPr lang="en-US" dirty="0"/>
              <a:t> </a:t>
            </a:r>
            <a:r>
              <a:rPr lang="en-US" dirty="0" err="1"/>
              <a:t>Naveh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Dr</a:t>
            </a:r>
            <a:r>
              <a:rPr lang="en-US" dirty="0"/>
              <a:t> Mathew </a:t>
            </a:r>
            <a:r>
              <a:rPr lang="en-US" dirty="0" err="1"/>
              <a:t>Moneck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Nanofab</a:t>
            </a:r>
            <a:r>
              <a:rPr lang="en-US" dirty="0"/>
              <a:t> Staff: Mark </a:t>
            </a:r>
            <a:r>
              <a:rPr lang="en-US" dirty="0" err="1"/>
              <a:t>Weiler</a:t>
            </a:r>
            <a:r>
              <a:rPr lang="en-US" dirty="0"/>
              <a:t>, Norman </a:t>
            </a:r>
            <a:r>
              <a:rPr lang="en-US" dirty="0" err="1"/>
              <a:t>Gottron</a:t>
            </a:r>
            <a:r>
              <a:rPr lang="en-US" dirty="0"/>
              <a:t>, Mason </a:t>
            </a:r>
            <a:r>
              <a:rPr lang="en-US" dirty="0" err="1"/>
              <a:t>Risley</a:t>
            </a:r>
            <a:r>
              <a:rPr lang="en-US" dirty="0"/>
              <a:t>, James </a:t>
            </a:r>
            <a:r>
              <a:rPr lang="en-US" dirty="0" err="1"/>
              <a:t>Rosvanis</a:t>
            </a:r>
            <a:endParaRPr lang="en-US" dirty="0"/>
          </a:p>
          <a:p>
            <a:endParaRPr lang="en-US" dirty="0"/>
          </a:p>
          <a:p>
            <a:r>
              <a:rPr lang="en-US" dirty="0"/>
              <a:t>Ex. </a:t>
            </a:r>
            <a:r>
              <a:rPr lang="en-US" dirty="0" err="1"/>
              <a:t>Nanofab</a:t>
            </a:r>
            <a:r>
              <a:rPr lang="en-US" dirty="0"/>
              <a:t> Staff: Carsen Kline and Chris Bowman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502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Prof. Jelena </a:t>
            </a:r>
            <a:r>
              <a:rPr lang="en-US" dirty="0" err="1"/>
              <a:t>Kovačevi</a:t>
            </a:r>
            <a:r>
              <a:rPr lang="en-US" dirty="0" err="1"/>
              <a:t>ć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Dipanjan</a:t>
            </a:r>
            <a:r>
              <a:rPr lang="en-US" dirty="0"/>
              <a:t> </a:t>
            </a:r>
            <a:r>
              <a:rPr lang="en-US" dirty="0" err="1"/>
              <a:t>Saha</a:t>
            </a:r>
            <a:endParaRPr lang="en-US" dirty="0"/>
          </a:p>
          <a:p>
            <a:r>
              <a:rPr lang="en-US" dirty="0"/>
              <a:t>Ning Wang (Stanford University)</a:t>
            </a:r>
          </a:p>
          <a:p>
            <a:endParaRPr lang="en-US" dirty="0"/>
          </a:p>
          <a:p>
            <a:r>
              <a:rPr lang="en-US" dirty="0" err="1"/>
              <a:t>Dr</a:t>
            </a:r>
            <a:r>
              <a:rPr lang="en-US" dirty="0"/>
              <a:t> Sergio de la Barrera</a:t>
            </a:r>
          </a:p>
          <a:p>
            <a:endParaRPr lang="en-US" dirty="0"/>
          </a:p>
          <a:p>
            <a:r>
              <a:rPr lang="en-US" dirty="0" err="1"/>
              <a:t>Devashish</a:t>
            </a:r>
            <a:r>
              <a:rPr lang="en-US" dirty="0"/>
              <a:t> </a:t>
            </a:r>
            <a:r>
              <a:rPr lang="en-US" dirty="0" err="1"/>
              <a:t>Goplan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Xiaoxiao</a:t>
            </a:r>
            <a:r>
              <a:rPr lang="en-US" dirty="0"/>
              <a:t> Yu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3905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 (4)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David Bromberg, Tom Jackson, Jeff </a:t>
            </a:r>
            <a:r>
              <a:rPr lang="en-US" dirty="0" err="1"/>
              <a:t>Zayas</a:t>
            </a:r>
            <a:r>
              <a:rPr lang="en-US" dirty="0"/>
              <a:t>, Sean Yen, Omer Ozdemir, </a:t>
            </a:r>
            <a:r>
              <a:rPr lang="en-US" dirty="0" err="1"/>
              <a:t>Yunlu</a:t>
            </a:r>
            <a:r>
              <a:rPr lang="en-US" dirty="0"/>
              <a:t> Li, </a:t>
            </a:r>
            <a:r>
              <a:rPr lang="en-US" dirty="0" err="1"/>
              <a:t>Isen</a:t>
            </a:r>
            <a:r>
              <a:rPr lang="en-US" dirty="0"/>
              <a:t> </a:t>
            </a:r>
            <a:r>
              <a:rPr lang="en-US" dirty="0" err="1"/>
              <a:t>Ozalp</a:t>
            </a:r>
            <a:r>
              <a:rPr lang="en-US" dirty="0"/>
              <a:t>, </a:t>
            </a:r>
            <a:r>
              <a:rPr lang="en-US" dirty="0" err="1"/>
              <a:t>Yunus</a:t>
            </a:r>
            <a:r>
              <a:rPr lang="en-US" dirty="0"/>
              <a:t> </a:t>
            </a:r>
            <a:r>
              <a:rPr lang="en-US" dirty="0" err="1"/>
              <a:t>Kesim</a:t>
            </a:r>
            <a:r>
              <a:rPr lang="en-US" dirty="0"/>
              <a:t>, </a:t>
            </a:r>
            <a:r>
              <a:rPr lang="en-US" dirty="0" err="1"/>
              <a:t>Sungho</a:t>
            </a:r>
            <a:r>
              <a:rPr lang="en-US" dirty="0"/>
              <a:t> Kim, Nail </a:t>
            </a:r>
            <a:r>
              <a:rPr lang="en-US" dirty="0" err="1"/>
              <a:t>Etkin</a:t>
            </a:r>
            <a:r>
              <a:rPr lang="en-US" dirty="0"/>
              <a:t> “LL” Can </a:t>
            </a:r>
            <a:r>
              <a:rPr lang="en-US" dirty="0" err="1"/>
              <a:t>Akkaya</a:t>
            </a:r>
            <a:r>
              <a:rPr lang="en-US" dirty="0"/>
              <a:t>, </a:t>
            </a:r>
            <a:r>
              <a:rPr lang="en-US" dirty="0" err="1"/>
              <a:t>Burac</a:t>
            </a:r>
            <a:r>
              <a:rPr lang="en-US" dirty="0"/>
              <a:t> </a:t>
            </a:r>
            <a:r>
              <a:rPr lang="en-US" dirty="0" err="1"/>
              <a:t>Erbagci</a:t>
            </a:r>
            <a:r>
              <a:rPr lang="en-US" dirty="0"/>
              <a:t>, Luca Colombo, Mats </a:t>
            </a:r>
            <a:r>
              <a:rPr lang="en-US" dirty="0" err="1"/>
              <a:t>Forssell</a:t>
            </a:r>
            <a:r>
              <a:rPr lang="en-US" dirty="0"/>
              <a:t>, </a:t>
            </a:r>
            <a:r>
              <a:rPr lang="en-US" dirty="0" err="1"/>
              <a:t>MaryBeth</a:t>
            </a:r>
            <a:r>
              <a:rPr lang="en-US" dirty="0"/>
              <a:t> </a:t>
            </a:r>
            <a:r>
              <a:rPr lang="en-US" dirty="0" err="1"/>
              <a:t>Galanko</a:t>
            </a:r>
            <a:r>
              <a:rPr lang="en-US" dirty="0"/>
              <a:t>, Ashwati Krishnan, Andrew Ong, Cheng-Ming Chow, Ekin Sumbul, Ahmed Abdelgawad, Usama </a:t>
            </a:r>
            <a:r>
              <a:rPr lang="en-US" dirty="0" err="1"/>
              <a:t>Zaghloul</a:t>
            </a:r>
            <a:r>
              <a:rPr lang="en-US" dirty="0"/>
              <a:t>, Ahmed Khairi, Ahmed Hussein, </a:t>
            </a:r>
            <a:r>
              <a:rPr lang="en-US" dirty="0" err="1"/>
              <a:t>Mazen</a:t>
            </a:r>
            <a:r>
              <a:rPr lang="en-US" dirty="0"/>
              <a:t> </a:t>
            </a:r>
            <a:r>
              <a:rPr lang="en-US" dirty="0" err="1"/>
              <a:t>Soleiman</a:t>
            </a:r>
            <a:r>
              <a:rPr lang="en-US" dirty="0"/>
              <a:t>, Mohamed Mahmoud, Khaled El-Galaind, Ahmed Hefny and Waleed Ammar</a:t>
            </a:r>
          </a:p>
          <a:p>
            <a:endParaRPr lang="en-US" dirty="0"/>
          </a:p>
          <a:p>
            <a:r>
              <a:rPr lang="en-US" dirty="0" err="1"/>
              <a:t>Dr</a:t>
            </a:r>
            <a:r>
              <a:rPr lang="en-US" dirty="0"/>
              <a:t> Amani </a:t>
            </a:r>
            <a:r>
              <a:rPr lang="en-US" dirty="0" err="1"/>
              <a:t>Attia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Dr</a:t>
            </a:r>
            <a:r>
              <a:rPr lang="en-US" dirty="0"/>
              <a:t> Ashraf Taha</a:t>
            </a:r>
          </a:p>
          <a:p>
            <a:endParaRPr lang="en-US" dirty="0"/>
          </a:p>
          <a:p>
            <a:r>
              <a:rPr lang="en-US" dirty="0"/>
              <a:t>This work was supported in part by Systems on Nanoscale Information </a:t>
            </a:r>
            <a:r>
              <a:rPr lang="en-US" dirty="0" err="1"/>
              <a:t>fabriCs</a:t>
            </a:r>
            <a:r>
              <a:rPr lang="en-US" dirty="0"/>
              <a:t> (SONIC), one of the six SRC </a:t>
            </a:r>
            <a:r>
              <a:rPr lang="en-US" dirty="0" err="1"/>
              <a:t>STARnet</a:t>
            </a:r>
            <a:r>
              <a:rPr lang="en-US" dirty="0"/>
              <a:t> Centers, sponsored by MARCO and DARPA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73</a:t>
            </a:fld>
            <a:endParaRPr lang="en-US" dirty="0"/>
          </a:p>
        </p:txBody>
      </p:sp>
      <p:pic>
        <p:nvPicPr>
          <p:cNvPr id="5" name="Picture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468" y="6096345"/>
            <a:ext cx="618251" cy="7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SONIC_logo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379" y="6158084"/>
            <a:ext cx="890758" cy="36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18992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 (5)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My Father, </a:t>
            </a:r>
            <a:r>
              <a:rPr lang="en-US" i="1" dirty="0"/>
              <a:t>Omar </a:t>
            </a:r>
            <a:r>
              <a:rPr lang="en-US" i="1" dirty="0" err="1"/>
              <a:t>Abdelaziz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My Mother, </a:t>
            </a:r>
            <a:r>
              <a:rPr lang="en-US" i="1" dirty="0"/>
              <a:t>Mariam</a:t>
            </a:r>
          </a:p>
          <a:p>
            <a:endParaRPr lang="en-US" dirty="0"/>
          </a:p>
          <a:p>
            <a:r>
              <a:rPr lang="en-US" dirty="0"/>
              <a:t>My Sister, </a:t>
            </a:r>
            <a:r>
              <a:rPr lang="en-US" i="1" dirty="0" err="1"/>
              <a:t>Mennatullah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My Son, </a:t>
            </a:r>
            <a:r>
              <a:rPr lang="en-US" i="1" dirty="0"/>
              <a:t>Bilal</a:t>
            </a:r>
          </a:p>
          <a:p>
            <a:endParaRPr lang="en-US" dirty="0"/>
          </a:p>
          <a:p>
            <a:r>
              <a:rPr lang="en-US" dirty="0"/>
              <a:t>My Wife and support, </a:t>
            </a:r>
            <a:r>
              <a:rPr lang="en-US" i="1" dirty="0"/>
              <a:t>Mai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74</a:t>
            </a:fld>
            <a:endParaRPr lang="en-US"/>
          </a:p>
        </p:txBody>
      </p:sp>
      <p:pic>
        <p:nvPicPr>
          <p:cNvPr id="1026" name="Picture 2" descr="Image may contain: 2 people, people smiling, tree, sky, child, cloud, outdoor and nat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1" t="30880" r="28165"/>
          <a:stretch/>
        </p:blipFill>
        <p:spPr bwMode="auto">
          <a:xfrm>
            <a:off x="6591300" y="1436687"/>
            <a:ext cx="4470400" cy="474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7968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" name="Content Placeholder 6" descr="Hmmm...I'm not too sure about all this!'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364" y="1962659"/>
            <a:ext cx="5887272" cy="407726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090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(1): </a:t>
            </a:r>
            <a:br>
              <a:rPr lang="en-US" dirty="0"/>
            </a:br>
            <a:r>
              <a:rPr lang="en-US" dirty="0"/>
              <a:t>Contact photolithography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76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3238681"/>
            <a:ext cx="4826000" cy="1525225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3238681"/>
            <a:ext cx="4826000" cy="15252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16000" y="5332837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Positive photoresist (S1805) and lift-off layer (LOR3A) spin and bake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Exposure and development in CD26 (TMAH-based MIF developer prevents graphene doping)</a:t>
            </a:r>
          </a:p>
        </p:txBody>
      </p:sp>
    </p:spTree>
    <p:extLst>
      <p:ext uri="{BB962C8B-B14F-4D97-AF65-F5344CB8AC3E}">
        <p14:creationId xmlns:p14="http://schemas.microsoft.com/office/powerpoint/2010/main" val="15247669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(1): </a:t>
            </a:r>
            <a:br>
              <a:rPr lang="en-US" dirty="0"/>
            </a:br>
            <a:r>
              <a:rPr lang="en-US" dirty="0"/>
              <a:t>Contact photolithography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77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72213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(2): </a:t>
            </a:r>
            <a:br>
              <a:rPr lang="en-US" dirty="0"/>
            </a:br>
            <a:r>
              <a:rPr lang="en-US" dirty="0"/>
              <a:t>Contact deposition and lift-off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78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3168969"/>
            <a:ext cx="4826000" cy="166465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3238681"/>
            <a:ext cx="4826000" cy="15252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16000" y="5332837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Evaporation of contact metal stack (</a:t>
            </a:r>
            <a:r>
              <a:rPr lang="en-US" dirty="0" err="1"/>
              <a:t>Ti</a:t>
            </a:r>
            <a:r>
              <a:rPr lang="en-US" dirty="0"/>
              <a:t>/</a:t>
            </a:r>
            <a:r>
              <a:rPr lang="en-US" dirty="0" err="1"/>
              <a:t>Pd</a:t>
            </a:r>
            <a:r>
              <a:rPr lang="en-US" dirty="0"/>
              <a:t> 1.5/40 nm at a rate &lt; 0.3 Å/sec)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Lift-off in a dedicated </a:t>
            </a:r>
            <a:r>
              <a:rPr lang="en-US" dirty="0" err="1"/>
              <a:t>Microposit</a:t>
            </a:r>
            <a:r>
              <a:rPr lang="en-US" dirty="0"/>
              <a:t> 1165 remover at 70 °C to prevent contamination</a:t>
            </a:r>
          </a:p>
        </p:txBody>
      </p:sp>
    </p:spTree>
    <p:extLst>
      <p:ext uri="{BB962C8B-B14F-4D97-AF65-F5344CB8AC3E}">
        <p14:creationId xmlns:p14="http://schemas.microsoft.com/office/powerpoint/2010/main" val="98462569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(2): </a:t>
            </a:r>
            <a:br>
              <a:rPr lang="en-US" dirty="0"/>
            </a:br>
            <a:r>
              <a:rPr lang="en-US" dirty="0"/>
              <a:t>Contact deposition and lift-off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79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2311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Graphene’s dispersion relation – High Symmetry Points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23999" y="3771900"/>
            <a:ext cx="3996905" cy="328613"/>
          </a:xfrm>
          <a:prstGeom prst="rect">
            <a:avLst/>
          </a:prstGeom>
          <a:solidFill>
            <a:schemeClr val="accent4">
              <a:lumMod val="60000"/>
              <a:lumOff val="4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092200" y="4100513"/>
            <a:ext cx="1041400" cy="8016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6350" y="4902200"/>
            <a:ext cx="1384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Most device operate in this range</a:t>
            </a:r>
          </a:p>
        </p:txBody>
      </p:sp>
    </p:spTree>
    <p:extLst>
      <p:ext uri="{BB962C8B-B14F-4D97-AF65-F5344CB8AC3E}">
        <p14:creationId xmlns:p14="http://schemas.microsoft.com/office/powerpoint/2010/main" val="5775089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(3): </a:t>
            </a:r>
            <a:br>
              <a:rPr lang="en-US" dirty="0"/>
            </a:br>
            <a:r>
              <a:rPr lang="en-US" dirty="0"/>
              <a:t>Channel Etch Mask Photolithography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80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3120381"/>
            <a:ext cx="4826000" cy="17618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3118269"/>
            <a:ext cx="4826000" cy="17660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16000" y="5332837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Positive photoresist (S1805) and lift-off layer (LOR3A) spin and bake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Exposure and development in CD26 (TMAH-based MIF developer prevents graphene doping)</a:t>
            </a:r>
          </a:p>
        </p:txBody>
      </p:sp>
    </p:spTree>
    <p:extLst>
      <p:ext uri="{BB962C8B-B14F-4D97-AF65-F5344CB8AC3E}">
        <p14:creationId xmlns:p14="http://schemas.microsoft.com/office/powerpoint/2010/main" val="22283309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(4): </a:t>
            </a:r>
            <a:br>
              <a:rPr lang="en-US" dirty="0"/>
            </a:br>
            <a:r>
              <a:rPr lang="en-US" dirty="0"/>
              <a:t>Channel Definition using RIE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81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3004194"/>
            <a:ext cx="4826000" cy="1994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3482983"/>
            <a:ext cx="4826000" cy="15252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6000" y="5332837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Etch the exposed graphene in O</a:t>
            </a:r>
            <a:r>
              <a:rPr lang="en-US" baseline="-25000" dirty="0"/>
              <a:t>2</a:t>
            </a:r>
            <a:r>
              <a:rPr lang="en-US" dirty="0"/>
              <a:t> plasma (20 W for 1 minute at 10 </a:t>
            </a:r>
            <a:r>
              <a:rPr lang="en-US" dirty="0" err="1"/>
              <a:t>mTorr</a:t>
            </a:r>
            <a:r>
              <a:rPr lang="en-US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Etch mask removal in a dedicated </a:t>
            </a:r>
            <a:r>
              <a:rPr lang="en-US" dirty="0" err="1"/>
              <a:t>Microposit</a:t>
            </a:r>
            <a:r>
              <a:rPr lang="en-US" dirty="0"/>
              <a:t> 1165 remover at 70 °C to prevent contamination</a:t>
            </a:r>
          </a:p>
        </p:txBody>
      </p:sp>
    </p:spTree>
    <p:extLst>
      <p:ext uri="{BB962C8B-B14F-4D97-AF65-F5344CB8AC3E}">
        <p14:creationId xmlns:p14="http://schemas.microsoft.com/office/powerpoint/2010/main" val="35568101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(3): </a:t>
            </a:r>
            <a:br>
              <a:rPr lang="en-US" dirty="0"/>
            </a:br>
            <a:r>
              <a:rPr lang="en-US" dirty="0"/>
              <a:t>Channel Etch Mask Photolithography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82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10395632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(5): </a:t>
            </a:r>
            <a:br>
              <a:rPr lang="en-US" dirty="0"/>
            </a:br>
            <a:r>
              <a:rPr lang="en-US" dirty="0"/>
              <a:t>Top oxide seed layer and oxide deposition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350000" y="3078131"/>
            <a:ext cx="4826000" cy="1846325"/>
          </a:xfrm>
          <a:prstGeom prst="rect">
            <a:avLst/>
          </a:prstGeom>
        </p:spPr>
      </p:pic>
      <p:pic>
        <p:nvPicPr>
          <p:cNvPr id="14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8"/>
          <a:stretch>
            <a:fillRect/>
          </a:stretch>
        </p:blipFill>
        <p:spPr>
          <a:xfrm>
            <a:off x="1016000" y="3383607"/>
            <a:ext cx="4826000" cy="15843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16000" y="5332837"/>
            <a:ext cx="4825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Evaporation of 1.5 nm of Al to act as a seed layer for ALD as non-functionalized ALD reacts only with graphene edges. 1.5 nm of Al are fully oxidized in air (Native Al oxide is 2.5 nm thick)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ALD of Al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</a:t>
            </a:r>
            <a:r>
              <a:rPr lang="en-US" dirty="0"/>
              <a:t> at 150 °C to finish the top gate oxide deposition</a:t>
            </a:r>
          </a:p>
        </p:txBody>
      </p:sp>
    </p:spTree>
    <p:extLst>
      <p:ext uri="{BB962C8B-B14F-4D97-AF65-F5344CB8AC3E}">
        <p14:creationId xmlns:p14="http://schemas.microsoft.com/office/powerpoint/2010/main" val="4771053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(6): </a:t>
            </a:r>
            <a:br>
              <a:rPr lang="en-US" dirty="0"/>
            </a:br>
            <a:r>
              <a:rPr lang="en-US" dirty="0"/>
              <a:t>Top gate e-beam lithography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84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2945044"/>
            <a:ext cx="4826000" cy="21125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2945044"/>
            <a:ext cx="4826000" cy="2112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000" y="5332837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Positive e-beam resist (PMMA A7) and spin and bake beyond glass transition temperature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Exposure and development (1:3 MIBK:IPA developer) of top gate electrodes </a:t>
            </a:r>
          </a:p>
        </p:txBody>
      </p:sp>
    </p:spTree>
    <p:extLst>
      <p:ext uri="{BB962C8B-B14F-4D97-AF65-F5344CB8AC3E}">
        <p14:creationId xmlns:p14="http://schemas.microsoft.com/office/powerpoint/2010/main" val="26978915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(7): </a:t>
            </a:r>
            <a:br>
              <a:rPr lang="en-US" dirty="0"/>
            </a:br>
            <a:r>
              <a:rPr lang="en-US" dirty="0"/>
              <a:t>Top gate deposition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85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2898569"/>
            <a:ext cx="4826000" cy="220545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3056266"/>
            <a:ext cx="4826000" cy="20575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000" y="5332837"/>
            <a:ext cx="482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Evaporation of top gate metal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Lift-off of top gate metal in a dedicated acetone bath</a:t>
            </a:r>
          </a:p>
        </p:txBody>
      </p:sp>
    </p:spTree>
    <p:extLst>
      <p:ext uri="{BB962C8B-B14F-4D97-AF65-F5344CB8AC3E}">
        <p14:creationId xmlns:p14="http://schemas.microsoft.com/office/powerpoint/2010/main" val="14145485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(7): </a:t>
            </a:r>
            <a:br>
              <a:rPr lang="en-US" dirty="0"/>
            </a:br>
            <a:r>
              <a:rPr lang="en-US" dirty="0"/>
              <a:t>Top gate deposition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34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special about the Dirac points?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9</a:t>
            </a:fld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13" y="2457479"/>
            <a:ext cx="2868174" cy="3087630"/>
          </a:xfrm>
        </p:spPr>
      </p:pic>
      <p:pic>
        <p:nvPicPr>
          <p:cNvPr id="18" name="Content Placeholder 1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665507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</TotalTime>
  <Words>3849</Words>
  <Application>Microsoft Office PowerPoint</Application>
  <PresentationFormat>Widescreen</PresentationFormat>
  <Paragraphs>583</Paragraphs>
  <Slides>86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4" baseType="lpstr">
      <vt:lpstr>Arial</vt:lpstr>
      <vt:lpstr>Calibri</vt:lpstr>
      <vt:lpstr>Calibri Light</vt:lpstr>
      <vt:lpstr>Cambria Math</vt:lpstr>
      <vt:lpstr>Times</vt:lpstr>
      <vt:lpstr>TimesNewRomanPS-ItalicMT</vt:lpstr>
      <vt:lpstr>TimesNewRomanPSMT</vt:lpstr>
      <vt:lpstr>Office Theme</vt:lpstr>
      <vt:lpstr>Graphene Devices for Beyond-CMOS Heterogeneous Integration</vt:lpstr>
      <vt:lpstr>What’s next on the Roadmap?</vt:lpstr>
      <vt:lpstr>Beyond-CMOS, More Moore and More than Moore</vt:lpstr>
      <vt:lpstr>New Architecture and Device Paradigms</vt:lpstr>
      <vt:lpstr>We Need Paradigm Shifts</vt:lpstr>
      <vt:lpstr>What is graphene?</vt:lpstr>
      <vt:lpstr>Graphene’s Band Structure</vt:lpstr>
      <vt:lpstr>Graphene’s dispersion relation – High Symmetry Points</vt:lpstr>
      <vt:lpstr>What’s special about the Dirac points?</vt:lpstr>
      <vt:lpstr>Why Cellular Neural Network?</vt:lpstr>
      <vt:lpstr>Cellular Neural Networks - Architecture</vt:lpstr>
      <vt:lpstr>Cellular Neural Networks – System Model</vt:lpstr>
      <vt:lpstr>Cellular Neural Networks – Neuron Circuit Model</vt:lpstr>
      <vt:lpstr>CMOS implementation of Canonical CNN</vt:lpstr>
      <vt:lpstr>Problems of CMOS CNN</vt:lpstr>
      <vt:lpstr>What can graphene do?</vt:lpstr>
      <vt:lpstr>Graphene Resistance vs Gate Voltage</vt:lpstr>
      <vt:lpstr>All-Graphene CNN - Architecture</vt:lpstr>
      <vt:lpstr>All-Graphene CNN – Architecture Properties</vt:lpstr>
      <vt:lpstr>All-Graphene CNN – Architecture Properties</vt:lpstr>
      <vt:lpstr>Constant Mobility Model</vt:lpstr>
      <vt:lpstr>Neuron/Synapse: Device Structure</vt:lpstr>
      <vt:lpstr>Notable Fabrication Details</vt:lpstr>
      <vt:lpstr>Neuron/Synapse: How they look like</vt:lpstr>
      <vt:lpstr>Interesting Synapse Behavior</vt:lpstr>
      <vt:lpstr>Synapse as Dual-Slope Digital-to-Resistance Converter</vt:lpstr>
      <vt:lpstr>Measured Synapse Resistance Change</vt:lpstr>
      <vt:lpstr>Synapses as Digital-to-Resistance Converter</vt:lpstr>
      <vt:lpstr>System-Level VerilogA Simulation</vt:lpstr>
      <vt:lpstr>Conclusion</vt:lpstr>
      <vt:lpstr>A review of graphene diodes</vt:lpstr>
      <vt:lpstr>Mux Logic</vt:lpstr>
      <vt:lpstr>Geometric Graphene Diodes</vt:lpstr>
      <vt:lpstr>Principle of operation of geometric diodes</vt:lpstr>
      <vt:lpstr>Oblique Incidence Graphene Diodes</vt:lpstr>
      <vt:lpstr>Proposed Oblique Incidence diode </vt:lpstr>
      <vt:lpstr>Interface Transmission Asymmetry</vt:lpstr>
      <vt:lpstr>Oblique PN junction model</vt:lpstr>
      <vt:lpstr>Measurement Results</vt:lpstr>
      <vt:lpstr>Conclusion</vt:lpstr>
      <vt:lpstr>Graphene Coupler</vt:lpstr>
      <vt:lpstr>Why study resistive coupling?</vt:lpstr>
      <vt:lpstr>Electrical model of diffusive coupler</vt:lpstr>
      <vt:lpstr>Electrical model details</vt:lpstr>
      <vt:lpstr>Is this model accurate?</vt:lpstr>
      <vt:lpstr>SPICE simulation results</vt:lpstr>
      <vt:lpstr>Coupling conductance estimation</vt:lpstr>
      <vt:lpstr>Coupling  conductance results</vt:lpstr>
      <vt:lpstr>Conclusion</vt:lpstr>
      <vt:lpstr>Impact of Metal-Graphene Interface on Device Performance</vt:lpstr>
      <vt:lpstr>Contact Metal Choice</vt:lpstr>
      <vt:lpstr>FDTR setup</vt:lpstr>
      <vt:lpstr>Evaluated Metal-Graphene GTH</vt:lpstr>
      <vt:lpstr>Electrical Measurements</vt:lpstr>
      <vt:lpstr>Stress in GFETs</vt:lpstr>
      <vt:lpstr>Probing Stress in Graphene</vt:lpstr>
      <vt:lpstr>Device Structure used in Strain Evaluation</vt:lpstr>
      <vt:lpstr>Strain Evolution during GFET Fabrication </vt:lpstr>
      <vt:lpstr>Impact of Developer Chemistry on Device Performance</vt:lpstr>
      <vt:lpstr>Dirac Point Shift</vt:lpstr>
      <vt:lpstr>Field-Effect Mobility and Charged-Impurity Concentration</vt:lpstr>
      <vt:lpstr>Contact Resistance</vt:lpstr>
      <vt:lpstr>Mobility and Charged-Impurity Concentration</vt:lpstr>
      <vt:lpstr>Mobility vs Charged-Impurity Concentration</vt:lpstr>
      <vt:lpstr>Future Work – Contact Engineering</vt:lpstr>
      <vt:lpstr>Future Work – Graphene leads for 2D materials</vt:lpstr>
      <vt:lpstr>Future Work – Oblique diodes using hBN/G/hBN heterostructure</vt:lpstr>
      <vt:lpstr>Future Work – CVD hBN with CVD graphene</vt:lpstr>
      <vt:lpstr>Acknowledgements (1)</vt:lpstr>
      <vt:lpstr>Acknowledgements (1)</vt:lpstr>
      <vt:lpstr>Acknowledgments (2)</vt:lpstr>
      <vt:lpstr>Acknowledgments (3)</vt:lpstr>
      <vt:lpstr>Acknowledgments (4)</vt:lpstr>
      <vt:lpstr>Acknowledgments (5)</vt:lpstr>
      <vt:lpstr>Questions?</vt:lpstr>
      <vt:lpstr>Fabrication Steps (1):  Contact photolithography</vt:lpstr>
      <vt:lpstr>Fabrication Steps (1):  Contact photolithography</vt:lpstr>
      <vt:lpstr>Fabrication Steps (2):  Contact deposition and lift-off</vt:lpstr>
      <vt:lpstr>Fabrication Steps (2):  Contact deposition and lift-off</vt:lpstr>
      <vt:lpstr>Fabrication Steps (3):  Channel Etch Mask Photolithography</vt:lpstr>
      <vt:lpstr>Fabrication Steps (4):  Channel Definition using RIE</vt:lpstr>
      <vt:lpstr>Fabrication Steps (3):  Channel Etch Mask Photolithography</vt:lpstr>
      <vt:lpstr>Fabrication Steps (5):  Top oxide seed layer and oxide deposition</vt:lpstr>
      <vt:lpstr>Fabrication Steps (6):  Top gate e-beam lithography</vt:lpstr>
      <vt:lpstr>Fabrication Steps (7):  Top gate deposition</vt:lpstr>
      <vt:lpstr>Fabrication Steps (7):  Top gate deposition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Graphene Devices for Beyond-CMOS Heterogeneous Integration</dc:title>
  <dc:creator>Mohammed Darwish</dc:creator>
  <cp:lastModifiedBy>Mohamed Darwish</cp:lastModifiedBy>
  <cp:revision>276</cp:revision>
  <dcterms:created xsi:type="dcterms:W3CDTF">2017-06-09T04:09:29Z</dcterms:created>
  <dcterms:modified xsi:type="dcterms:W3CDTF">2017-08-23T19:42:46Z</dcterms:modified>
</cp:coreProperties>
</file>